
<file path=[Content_Types].xml><?xml version="1.0" encoding="utf-8"?>
<Types xmlns="http://schemas.openxmlformats.org/package/2006/content-types">
  <Default Extension="png" ContentType="image/png"/>
  <Default Extension="jpeg" ContentType="image/jpeg"/>
  <Default Extension="JPG" ContentType="image/.jp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4.svg" ContentType="image/svg+xml"/>
  <Override PartName="/ppt/media/image16.svg" ContentType="image/svg+xml"/>
  <Override PartName="/ppt/media/image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3"/>
    <p:sldMasterId id="2147483682" r:id="rId4"/>
  </p:sldMasterIdLst>
  <p:notesMasterIdLst>
    <p:notesMasterId r:id="rId6"/>
  </p:notesMasterIdLst>
  <p:handoutMasterIdLst>
    <p:handoutMasterId r:id="rId50"/>
  </p:handoutMasterIdLst>
  <p:sldIdLst>
    <p:sldId id="2710" r:id="rId5"/>
    <p:sldId id="2711" r:id="rId7"/>
    <p:sldId id="2712" r:id="rId8"/>
    <p:sldId id="2713" r:id="rId9"/>
    <p:sldId id="2714" r:id="rId10"/>
    <p:sldId id="2715" r:id="rId11"/>
    <p:sldId id="2716" r:id="rId12"/>
    <p:sldId id="2717" r:id="rId13"/>
    <p:sldId id="2718" r:id="rId14"/>
    <p:sldId id="2719" r:id="rId15"/>
    <p:sldId id="2720" r:id="rId16"/>
    <p:sldId id="2721" r:id="rId17"/>
    <p:sldId id="2722" r:id="rId18"/>
    <p:sldId id="2723" r:id="rId19"/>
    <p:sldId id="2724" r:id="rId20"/>
    <p:sldId id="2725" r:id="rId21"/>
    <p:sldId id="2726" r:id="rId22"/>
    <p:sldId id="2727" r:id="rId23"/>
    <p:sldId id="2728" r:id="rId24"/>
    <p:sldId id="2729" r:id="rId25"/>
    <p:sldId id="2730" r:id="rId26"/>
    <p:sldId id="2731" r:id="rId27"/>
    <p:sldId id="2732" r:id="rId28"/>
    <p:sldId id="2733" r:id="rId29"/>
    <p:sldId id="2734" r:id="rId30"/>
    <p:sldId id="2735" r:id="rId31"/>
    <p:sldId id="2736" r:id="rId32"/>
    <p:sldId id="2737" r:id="rId33"/>
    <p:sldId id="2738" r:id="rId34"/>
    <p:sldId id="2739" r:id="rId35"/>
    <p:sldId id="2740" r:id="rId36"/>
    <p:sldId id="2741" r:id="rId37"/>
    <p:sldId id="2754" r:id="rId38"/>
    <p:sldId id="2756" r:id="rId39"/>
    <p:sldId id="2744" r:id="rId40"/>
    <p:sldId id="2745" r:id="rId41"/>
    <p:sldId id="2746" r:id="rId42"/>
    <p:sldId id="2747" r:id="rId43"/>
    <p:sldId id="2748" r:id="rId44"/>
    <p:sldId id="2749" r:id="rId45"/>
    <p:sldId id="2750" r:id="rId46"/>
    <p:sldId id="2751" r:id="rId47"/>
    <p:sldId id="2752" r:id="rId48"/>
    <p:sldId id="2753"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7BE0"/>
    <a:srgbClr val="535353"/>
    <a:srgbClr val="2C89CE"/>
    <a:srgbClr val="D3D7DB"/>
    <a:srgbClr val="60B0F8"/>
    <a:srgbClr val="80B7CB"/>
    <a:srgbClr val="5FAAC3"/>
    <a:srgbClr val="0C7BE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p:restoredTop sz="82041"/>
  </p:normalViewPr>
  <p:slideViewPr>
    <p:cSldViewPr snapToGrid="0" snapToObjects="1">
      <p:cViewPr varScale="1">
        <p:scale>
          <a:sx n="52" d="100"/>
          <a:sy n="52" d="100"/>
        </p:scale>
        <p:origin x="17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b="0" i="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p>
          <a:p>
            <a:pPr lvl="2"/>
          </a:p>
          <a:p>
            <a:pPr lvl="3"/>
          </a:p>
          <a:p>
            <a:pPr lvl="4"/>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p>
          <a:p>
            <a:pPr lvl="2"/>
          </a:p>
          <a:p>
            <a:pPr lvl="3"/>
          </a:p>
          <a:p>
            <a:pPr lvl="4"/>
          </a:p>
        </p:txBody>
      </p:sp>
      <p:sp>
        <p:nvSpPr>
          <p:cNvPr id="10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lstStyle>
            <a:lvl1pPr marL="638810" indent="-469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1pPr>
            <a:lvl2pPr marL="638810" indent="-12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2pPr>
            <a:lvl3pPr marL="638810" indent="4445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3pPr>
            <a:lvl4pPr marL="638810" indent="901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4pPr>
            <a:lvl5pPr marL="638810" indent="1358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“著名引文”</a:t>
            </a:r>
          </a:p>
          <a:p>
            <a:pPr lvl="1"/>
          </a:p>
          <a:p>
            <a:pPr lvl="2"/>
          </a:p>
          <a:p>
            <a:pPr lvl="3"/>
          </a:p>
          <a:p>
            <a:pPr lvl="4"/>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图像"/>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p:txBody>
      </p:sp>
      <p:sp>
        <p:nvSpPr>
          <p:cNvPr id="125" name="图像"/>
          <p:cNvSpPr>
            <a:spLocks noGrp="1"/>
          </p:cNvSpPr>
          <p:nvPr>
            <p:ph type="pic" sz="half" idx="22"/>
          </p:nvPr>
        </p:nvSpPr>
        <p:spPr>
          <a:xfrm>
            <a:off x="13500100" y="3978275"/>
            <a:ext cx="10439400" cy="12150181"/>
          </a:xfrm>
          <a:prstGeom prst="rect">
            <a:avLst/>
          </a:prstGeom>
        </p:spPr>
        <p:txBody>
          <a:bodyPr lIns="91439" tIns="45719" rIns="91439" bIns="45719">
            <a:noAutofit/>
          </a:bodyPr>
          <a:lstStyle/>
          <a:p/>
        </p:txBody>
      </p:sp>
      <p:sp>
        <p:nvSpPr>
          <p:cNvPr id="126" name="图像"/>
          <p:cNvSpPr>
            <a:spLocks noGrp="1"/>
          </p:cNvSpPr>
          <p:nvPr>
            <p:ph type="pic" idx="23"/>
          </p:nvPr>
        </p:nvSpPr>
        <p:spPr>
          <a:xfrm>
            <a:off x="-139700" y="495300"/>
            <a:ext cx="16611600" cy="12458700"/>
          </a:xfrm>
          <a:prstGeom prst="rect">
            <a:avLst/>
          </a:prstGeom>
        </p:spPr>
        <p:txBody>
          <a:bodyPr lIns="91439" tIns="45719" rIns="91439" bIns="45719">
            <a:noAutofit/>
          </a:bodyPr>
          <a:lstStyle/>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1333500" y="-5524500"/>
            <a:ext cx="27051000" cy="21640800"/>
          </a:xfrm>
          <a:prstGeom prst="rect">
            <a:avLst/>
          </a:prstGeom>
        </p:spPr>
        <p:txBody>
          <a:bodyPr lIns="91439" tIns="45719" rIns="91439" bIns="45719">
            <a:noAutofit/>
          </a:bodyPr>
          <a:lstStyle/>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149"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pic>
        <p:nvPicPr>
          <p:cNvPr id="150" name="【PPT封面】DataEase 2023（无文字）-1920X1080.jpg" descr="【PPT封面】DataEase 2023（无文字）-1920X1080.jp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51" name="FIT2CLOUD飞致云 Logo-左右-反白.png" descr="FIT2CLOUD飞致云 Logo-左右-反白.png"/>
          <p:cNvPicPr>
            <a:picLocks noChangeAspect="1"/>
          </p:cNvPicPr>
          <p:nvPr/>
        </p:nvPicPr>
        <p:blipFill>
          <a:blip r:embed="rId4"/>
          <a:stretch>
            <a:fillRect/>
          </a:stretch>
        </p:blipFill>
        <p:spPr>
          <a:xfrm>
            <a:off x="990600" y="990600"/>
            <a:ext cx="5461000" cy="573065"/>
          </a:xfrm>
          <a:prstGeom prst="rect">
            <a:avLst/>
          </a:prstGeom>
          <a:ln w="12700">
            <a:miter lim="400000"/>
            <a:headEnd/>
            <a:tailEnd/>
          </a:ln>
        </p:spPr>
      </p:pic>
      <p:sp>
        <p:nvSpPr>
          <p:cNvPr id="152"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pic>
        <p:nvPicPr>
          <p:cNvPr id="159" name="FIT2CLOUD飞致云 logo 蓝色 无空白.png" descr="FIT2CLOUD飞致云 logo 蓝色 无空白.png"/>
          <p:cNvPicPr>
            <a:picLocks noChangeAspect="1"/>
          </p:cNvPicPr>
          <p:nvPr/>
        </p:nvPicPr>
        <p:blipFill>
          <a:blip r:embed="rId2"/>
          <a:stretch>
            <a:fillRect/>
          </a:stretch>
        </p:blipFill>
        <p:spPr>
          <a:xfrm>
            <a:off x="18227447" y="762000"/>
            <a:ext cx="5461002" cy="566744"/>
          </a:xfrm>
          <a:prstGeom prst="rect">
            <a:avLst/>
          </a:prstGeom>
          <a:ln w="12700">
            <a:miter lim="400000"/>
            <a:headEnd/>
            <a:tailEnd/>
          </a:ln>
        </p:spPr>
      </p:pic>
      <p:sp>
        <p:nvSpPr>
          <p:cNvPr id="160" name="幻灯片编号"/>
          <p:cNvSpPr txBox="1">
            <a:spLocks noGrp="1"/>
          </p:cNvSpPr>
          <p:nvPr>
            <p:ph type="sldNum" sz="quarter" idx="2"/>
          </p:nvPr>
        </p:nvSpPr>
        <p:spPr>
          <a:xfrm>
            <a:off x="11954104" y="13073062"/>
            <a:ext cx="466267" cy="47767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pic>
        <p:nvPicPr>
          <p:cNvPr id="167" name="image4.png" descr="image4.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68"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标题与副标题">
    <p:spTree>
      <p:nvGrpSpPr>
        <p:cNvPr id="1" name=""/>
        <p:cNvGrpSpPr/>
        <p:nvPr/>
      </p:nvGrpSpPr>
      <p:grpSpPr>
        <a:xfrm>
          <a:off x="0" y="0"/>
          <a:ext cx="0" cy="0"/>
          <a:chOff x="0" y="0"/>
          <a:chExt cx="0" cy="0"/>
        </a:xfrm>
      </p:grpSpPr>
      <p:pic>
        <p:nvPicPr>
          <p:cNvPr id="175" name="图片 2" descr="图片 2"/>
          <p:cNvPicPr>
            <a:picLocks noChangeAspect="1"/>
          </p:cNvPicPr>
          <p:nvPr/>
        </p:nvPicPr>
        <p:blipFill>
          <a:blip r:embed="rId2"/>
          <a:stretch>
            <a:fillRect/>
          </a:stretch>
        </p:blipFill>
        <p:spPr>
          <a:xfrm>
            <a:off x="0" y="2540"/>
            <a:ext cx="24392890" cy="13713461"/>
          </a:xfrm>
          <a:prstGeom prst="rect">
            <a:avLst/>
          </a:prstGeom>
          <a:ln w="12700">
            <a:miter lim="400000"/>
            <a:headEnd/>
            <a:tailEnd/>
          </a:ln>
        </p:spPr>
      </p:pic>
      <p:pic>
        <p:nvPicPr>
          <p:cNvPr id="176" name="FIT2CLOUD飞致云 logo 蓝色 无空白.png" descr="FIT2CLOUD飞致云 logo 蓝色 无空白.png"/>
          <p:cNvPicPr>
            <a:picLocks noChangeAspect="1"/>
          </p:cNvPicPr>
          <p:nvPr/>
        </p:nvPicPr>
        <p:blipFill>
          <a:blip r:embed="rId3"/>
          <a:stretch>
            <a:fillRect/>
          </a:stretch>
        </p:blipFill>
        <p:spPr>
          <a:xfrm>
            <a:off x="728751" y="671830"/>
            <a:ext cx="5461003" cy="566744"/>
          </a:xfrm>
          <a:prstGeom prst="rect">
            <a:avLst/>
          </a:prstGeom>
          <a:ln w="12700">
            <a:miter lim="400000"/>
            <a:headEnd/>
            <a:tailEnd/>
          </a:ln>
        </p:spPr>
      </p:pic>
      <p:pic>
        <p:nvPicPr>
          <p:cNvPr id="177"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78" name="image4.png" descr="image4.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179"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6"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7" name="图片 2" descr="图片 2"/>
          <p:cNvPicPr>
            <a:picLocks noChangeAspect="1"/>
          </p:cNvPicPr>
          <p:nvPr/>
        </p:nvPicPr>
        <p:blipFill>
          <a:blip r:embed="rId3"/>
          <a:stretch>
            <a:fillRect/>
          </a:stretch>
        </p:blipFill>
        <p:spPr>
          <a:xfrm>
            <a:off x="0" y="2540"/>
            <a:ext cx="24392890" cy="13713461"/>
          </a:xfrm>
          <a:prstGeom prst="rect">
            <a:avLst/>
          </a:prstGeom>
          <a:ln w="12700">
            <a:miter lim="400000"/>
            <a:headEnd/>
            <a:tailEnd/>
          </a:ln>
        </p:spPr>
      </p:pic>
      <p:pic>
        <p:nvPicPr>
          <p:cNvPr id="188"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9"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90"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sp>
        <p:nvSpPr>
          <p:cNvPr id="191"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4" name="标题文本"/>
          <p:cNvSpPr txBox="1">
            <a:spLocks noGrp="1"/>
          </p:cNvSpPr>
          <p:nvPr>
            <p:ph type="title" hasCustomPrompt="1"/>
          </p:nvPr>
        </p:nvSpPr>
        <p:spPr>
          <a:xfrm>
            <a:off x="4833937" y="2303859"/>
            <a:ext cx="14716126" cy="4643438"/>
          </a:xfrm>
          <a:prstGeom prst="rect">
            <a:avLst/>
          </a:prstGeom>
        </p:spPr>
        <p:txBody>
          <a:bodyPr anchor="b"/>
          <a:lstStyle/>
          <a:p>
            <a:r>
              <a:t>标题文本</a:t>
            </a:r>
          </a:p>
        </p:txBody>
      </p:sp>
      <p:sp>
        <p:nvSpPr>
          <p:cNvPr id="15" name="正文级别 1…"/>
          <p:cNvSpPr txBox="1">
            <a:spLocks noGrp="1"/>
          </p:cNvSpPr>
          <p:nvPr>
            <p:ph type="body" sz="quarter" idx="1" hasCustomPrompt="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16"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3" name="图像"/>
          <p:cNvSpPr>
            <a:spLocks noGrp="1"/>
          </p:cNvSpPr>
          <p:nvPr>
            <p:ph type="pic" sz="half" idx="21"/>
          </p:nvPr>
        </p:nvSpPr>
        <p:spPr>
          <a:xfrm>
            <a:off x="5329062" y="406546"/>
            <a:ext cx="13716003" cy="9148765"/>
          </a:xfrm>
          <a:prstGeom prst="rect">
            <a:avLst/>
          </a:prstGeom>
        </p:spPr>
        <p:txBody>
          <a:bodyPr lIns="91439" tIns="45719" rIns="91439" bIns="45719" anchor="t">
            <a:noAutofit/>
          </a:bodyPr>
          <a:lstStyle/>
          <a:p/>
        </p:txBody>
      </p:sp>
      <p:sp>
        <p:nvSpPr>
          <p:cNvPr id="24" name="标题文本"/>
          <p:cNvSpPr txBox="1">
            <a:spLocks noGrp="1"/>
          </p:cNvSpPr>
          <p:nvPr>
            <p:ph type="title" hasCustomPrompt="1"/>
          </p:nvPr>
        </p:nvSpPr>
        <p:spPr>
          <a:xfrm>
            <a:off x="4833937" y="9447609"/>
            <a:ext cx="14716126" cy="2000251"/>
          </a:xfrm>
          <a:prstGeom prst="rect">
            <a:avLst/>
          </a:prstGeom>
        </p:spPr>
        <p:txBody>
          <a:bodyPr anchor="b"/>
          <a:lstStyle/>
          <a:p>
            <a:r>
              <a:t>标题文本</a:t>
            </a:r>
          </a:p>
        </p:txBody>
      </p:sp>
      <p:sp>
        <p:nvSpPr>
          <p:cNvPr id="25" name="正文级别 1…"/>
          <p:cNvSpPr txBox="1">
            <a:spLocks noGrp="1"/>
          </p:cNvSpPr>
          <p:nvPr>
            <p:ph type="body" sz="quarter" idx="1" hasCustomPrompt="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pic>
        <p:nvPicPr>
          <p:cNvPr id="33" name="ppt内页（白色）-首页-绿色.jpg" descr="ppt内页（白色）-首页-绿色.jpg"/>
          <p:cNvPicPr>
            <a:picLocks noChangeAspect="1"/>
          </p:cNvPicPr>
          <p:nvPr/>
        </p:nvPicPr>
        <p:blipFill>
          <a:blip r:embed="rId2"/>
          <a:stretch>
            <a:fillRect/>
          </a:stretch>
        </p:blipFill>
        <p:spPr>
          <a:xfrm>
            <a:off x="4934" y="-1"/>
            <a:ext cx="24374132" cy="13716001"/>
          </a:xfrm>
          <a:prstGeom prst="rect">
            <a:avLst/>
          </a:prstGeom>
          <a:ln w="12700">
            <a:miter lim="400000"/>
            <a:headEnd/>
            <a:tailEnd/>
          </a:ln>
        </p:spPr>
      </p:pic>
      <p:pic>
        <p:nvPicPr>
          <p:cNvPr id="34" name="FIT2CLOUD飞致云 logo 蓝色 无空白.png" descr="FIT2CLOUD飞致云 logo 蓝色 无空白.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59" name="标题文本"/>
          <p:cNvSpPr txBox="1">
            <a:spLocks noGrp="1"/>
          </p:cNvSpPr>
          <p:nvPr>
            <p:ph type="title" hasCustomPrompt="1"/>
          </p:nvPr>
        </p:nvSpPr>
        <p:spPr>
          <a:prstGeom prst="rect">
            <a:avLst/>
          </a:prstGeom>
        </p:spPr>
        <p:txBody>
          <a:bodyPr/>
          <a:lstStyle/>
          <a:p>
            <a:r>
              <a:t>标题文本</a:t>
            </a:r>
          </a:p>
        </p:txBody>
      </p:sp>
      <p:sp>
        <p:nvSpPr>
          <p:cNvPr id="60"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8" name="图像"/>
          <p:cNvSpPr>
            <a:spLocks noGrp="1"/>
          </p:cNvSpPr>
          <p:nvPr>
            <p:ph type="pic" sz="half" idx="21"/>
          </p:nvPr>
        </p:nvSpPr>
        <p:spPr>
          <a:xfrm>
            <a:off x="8794253" y="3637358"/>
            <a:ext cx="13260587" cy="8840392"/>
          </a:xfrm>
          <a:prstGeom prst="rect">
            <a:avLst/>
          </a:prstGeom>
        </p:spPr>
        <p:txBody>
          <a:bodyPr lIns="91439" tIns="45719" rIns="91439" bIns="45719" anchor="t">
            <a:noAutofit/>
          </a:bodyPr>
          <a:lstStyle/>
          <a:p/>
        </p:txBody>
      </p:sp>
      <p:sp>
        <p:nvSpPr>
          <p:cNvPr id="69" name="标题文本"/>
          <p:cNvSpPr txBox="1">
            <a:spLocks noGrp="1"/>
          </p:cNvSpPr>
          <p:nvPr>
            <p:ph type="title" hasCustomPrompt="1"/>
          </p:nvPr>
        </p:nvSpPr>
        <p:spPr>
          <a:prstGeom prst="rect">
            <a:avLst/>
          </a:prstGeom>
        </p:spPr>
        <p:txBody>
          <a:bodyPr/>
          <a:lstStyle/>
          <a:p>
            <a:r>
              <a:t>标题文本</a:t>
            </a:r>
          </a:p>
        </p:txBody>
      </p:sp>
      <p:sp>
        <p:nvSpPr>
          <p:cNvPr id="70" name="正文级别 1…"/>
          <p:cNvSpPr txBox="1">
            <a:spLocks noGrp="1"/>
          </p:cNvSpPr>
          <p:nvPr>
            <p:ph type="body" sz="quarter" idx="1" hasCustomPrompt="1"/>
          </p:nvPr>
        </p:nvSpPr>
        <p:spPr>
          <a:xfrm>
            <a:off x="4387453" y="3643312"/>
            <a:ext cx="7500938" cy="8840392"/>
          </a:xfrm>
          <a:prstGeom prst="rect">
            <a:avLst/>
          </a:prstGeom>
        </p:spPr>
        <p:txBody>
          <a:bodyPr/>
          <a:lstStyle>
            <a:lvl1pPr marL="465455" indent="-465455">
              <a:spcBef>
                <a:spcPts val="4500"/>
              </a:spcBef>
              <a:defRPr sz="3800"/>
            </a:lvl1pPr>
            <a:lvl2pPr marL="808355" indent="-465455">
              <a:spcBef>
                <a:spcPts val="4500"/>
              </a:spcBef>
              <a:defRPr sz="3800"/>
            </a:lvl2pPr>
            <a:lvl3pPr marL="1151255" indent="-465455">
              <a:spcBef>
                <a:spcPts val="4500"/>
              </a:spcBef>
              <a:defRPr sz="3800"/>
            </a:lvl3pPr>
            <a:lvl4pPr marL="1494155" indent="-465455">
              <a:spcBef>
                <a:spcPts val="4500"/>
              </a:spcBef>
              <a:defRPr sz="3800"/>
            </a:lvl4pPr>
            <a:lvl5pPr marL="1837055" indent="-465455">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78" name="正文级别 1…"/>
          <p:cNvSpPr txBox="1">
            <a:spLocks noGrp="1"/>
          </p:cNvSpPr>
          <p:nvPr>
            <p:ph type="body" idx="1" hasCustomPrompt="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6" name="图像"/>
          <p:cNvSpPr>
            <a:spLocks noGrp="1"/>
          </p:cNvSpPr>
          <p:nvPr>
            <p:ph type="pic" sz="quarter" idx="21"/>
          </p:nvPr>
        </p:nvSpPr>
        <p:spPr>
          <a:xfrm>
            <a:off x="12442031" y="7072312"/>
            <a:ext cx="8514489" cy="5679282"/>
          </a:xfrm>
          <a:prstGeom prst="rect">
            <a:avLst/>
          </a:prstGeom>
        </p:spPr>
        <p:txBody>
          <a:bodyPr lIns="91439" tIns="45719" rIns="91439" bIns="45719" anchor="t">
            <a:noAutofit/>
          </a:bodyPr>
          <a:lstStyle/>
          <a:p/>
        </p:txBody>
      </p:sp>
      <p:sp>
        <p:nvSpPr>
          <p:cNvPr id="87" name="图像"/>
          <p:cNvSpPr>
            <a:spLocks noGrp="1"/>
          </p:cNvSpPr>
          <p:nvPr>
            <p:ph type="pic" sz="quarter" idx="22"/>
          </p:nvPr>
        </p:nvSpPr>
        <p:spPr>
          <a:xfrm>
            <a:off x="12192000" y="1250156"/>
            <a:ext cx="8251032" cy="5500689"/>
          </a:xfrm>
          <a:prstGeom prst="rect">
            <a:avLst/>
          </a:prstGeom>
        </p:spPr>
        <p:txBody>
          <a:bodyPr lIns="91439" tIns="45719" rIns="91439" bIns="45719" anchor="t">
            <a:noAutofit/>
          </a:bodyPr>
          <a:lstStyle/>
          <a:p/>
        </p:txBody>
      </p:sp>
      <p:sp>
        <p:nvSpPr>
          <p:cNvPr id="88" name="图像"/>
          <p:cNvSpPr>
            <a:spLocks noGrp="1"/>
          </p:cNvSpPr>
          <p:nvPr>
            <p:ph type="pic" idx="23"/>
          </p:nvPr>
        </p:nvSpPr>
        <p:spPr>
          <a:xfrm>
            <a:off x="-291704" y="1250156"/>
            <a:ext cx="16850320" cy="11233548"/>
          </a:xfrm>
          <a:prstGeom prst="rect">
            <a:avLst/>
          </a:prstGeom>
        </p:spPr>
        <p:txBody>
          <a:bodyPr lIns="91439" tIns="45719" rIns="91439" bIns="45719" anchor="t">
            <a:noAutofit/>
          </a:bodyPr>
          <a:lstStyle/>
          <a:p/>
        </p:txBody>
      </p:sp>
      <p:sp>
        <p:nvSpPr>
          <p:cNvPr id="8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96" name="矩形"/>
          <p:cNvSpPr/>
          <p:nvPr/>
        </p:nvSpPr>
        <p:spPr>
          <a:xfrm>
            <a:off x="-16226" y="-17079"/>
            <a:ext cx="24416452" cy="13750158"/>
          </a:xfrm>
          <a:prstGeom prst="rect">
            <a:avLst/>
          </a:prstGeom>
          <a:solidFill>
            <a:schemeClr val="accent1">
              <a:hueOff val="114395"/>
              <a:lumOff val="-24953"/>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endParaRPr sz="3200"/>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04" name="图像"/>
          <p:cNvSpPr>
            <a:spLocks noGrp="1"/>
          </p:cNvSpPr>
          <p:nvPr>
            <p:ph type="pic" idx="21"/>
          </p:nvPr>
        </p:nvSpPr>
        <p:spPr>
          <a:xfrm>
            <a:off x="1712269" y="0"/>
            <a:ext cx="20959463" cy="13983891"/>
          </a:xfrm>
          <a:prstGeom prst="rect">
            <a:avLst/>
          </a:prstGeom>
        </p:spPr>
        <p:txBody>
          <a:bodyPr lIns="91439" tIns="45719" rIns="91439" bIns="45719" anchor="t">
            <a:noAutofit/>
          </a:bodyPr>
          <a:lstStyle/>
          <a:p/>
        </p:txBody>
      </p:sp>
      <p:sp>
        <p:nvSpPr>
          <p:cNvPr id="10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p>
          <a:p>
            <a:pPr lvl="2"/>
          </a:p>
          <a:p>
            <a:pPr lvl="3"/>
          </a:p>
          <a:p>
            <a:pPr lvl="4"/>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12"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pic>
        <p:nvPicPr>
          <p:cNvPr id="131" name="ppt-1080X1920-ǳɫ-13.jpg" descr="ppt-1080X1920-ǳɫ-13.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32" name="形状"/>
          <p:cNvSpPr/>
          <p:nvPr/>
        </p:nvSpPr>
        <p:spPr>
          <a:xfrm rot="5400000">
            <a:off x="1706523" y="-1907064"/>
            <a:ext cx="5234054" cy="8888470"/>
          </a:xfrm>
          <a:custGeom>
            <a:avLst/>
            <a:gdLst/>
            <a:ahLst/>
            <a:cxnLst>
              <a:cxn ang="0">
                <a:pos x="wd2" y="hd2"/>
              </a:cxn>
              <a:cxn ang="5400000">
                <a:pos x="wd2" y="hd2"/>
              </a:cxn>
              <a:cxn ang="10800000">
                <a:pos x="wd2" y="hd2"/>
              </a:cxn>
              <a:cxn ang="16200000">
                <a:pos x="wd2" y="hd2"/>
              </a:cxn>
            </a:cxnLst>
            <a:rect l="0" t="0" r="r" b="b"/>
            <a:pathLst>
              <a:path w="21600" h="21600" extrusionOk="0">
                <a:moveTo>
                  <a:pt x="26" y="0"/>
                </a:moveTo>
                <a:lnTo>
                  <a:pt x="0" y="21465"/>
                </a:lnTo>
                <a:lnTo>
                  <a:pt x="21600" y="21600"/>
                </a:lnTo>
                <a:cubicBezTo>
                  <a:pt x="17906" y="17856"/>
                  <a:pt x="14195" y="14118"/>
                  <a:pt x="10466" y="10387"/>
                </a:cubicBezTo>
                <a:cubicBezTo>
                  <a:pt x="7001" y="6919"/>
                  <a:pt x="3521" y="3457"/>
                  <a:pt x="26" y="0"/>
                </a:cubicBezTo>
                <a:close/>
              </a:path>
            </a:pathLst>
          </a:custGeom>
          <a:solidFill>
            <a:schemeClr val="accent2">
              <a:hueOff val="167855"/>
              <a:satOff val="17755"/>
              <a:lumOff val="-16649"/>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endParaRPr sz="320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39"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pic>
        <p:nvPicPr>
          <p:cNvPr id="3"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pic>
        <p:nvPicPr>
          <p:cNvPr id="159"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9" name="【PPT封底】DataEase 2023（无文字）-1920X1080.jpg" descr="【PPT封底】DataEase 2023（无文字）-1920X1080.jpg"/>
          <p:cNvPicPr>
            <a:picLocks noChangeAspect="1"/>
          </p:cNvPicPr>
          <p:nvPr userDrawn="1"/>
        </p:nvPicPr>
        <p:blipFill>
          <a:blip r:embed="rId2"/>
          <a:stretch>
            <a:fillRect/>
          </a:stretch>
        </p:blipFill>
        <p:spPr>
          <a:xfrm>
            <a:off x="0" y="-1"/>
            <a:ext cx="24384000" cy="13716001"/>
          </a:xfrm>
          <a:prstGeom prst="rect">
            <a:avLst/>
          </a:prstGeom>
          <a:ln w="12700">
            <a:miter lim="400000"/>
            <a:headEnd/>
            <a:tailEnd/>
          </a:ln>
        </p:spPr>
      </p:pic>
      <p:pic>
        <p:nvPicPr>
          <p:cNvPr id="2" name="image4.png" descr="image4.png"/>
          <p:cNvPicPr>
            <a:picLocks noChangeAspect="1"/>
          </p:cNvPicPr>
          <p:nvPr userDrawn="1"/>
        </p:nvPicPr>
        <p:blipFill>
          <a:blip r:embed="rId3" cstate="screen"/>
          <a:stretch>
            <a:fillRect/>
          </a:stretch>
        </p:blipFill>
        <p:spPr>
          <a:xfrm>
            <a:off x="1139191" y="1143000"/>
            <a:ext cx="5461001" cy="566743"/>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p>
          <a:p>
            <a:pPr lvl="2"/>
          </a:p>
          <a:p>
            <a:pPr lvl="3"/>
          </a:p>
          <a:p>
            <a:pPr lvl="4"/>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1"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p>
          <a:p>
            <a:pPr lvl="2"/>
          </a:p>
          <a:p>
            <a:pPr lvl="3"/>
          </a:p>
          <a:p>
            <a:pPr lvl="4"/>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p:txBody>
      </p:sp>
      <p:sp>
        <p:nvSpPr>
          <p:cNvPr id="6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1079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p>
          <a:p>
            <a:pPr lvl="2"/>
          </a:p>
          <a:p>
            <a:pPr lvl="3"/>
          </a:p>
          <a:p>
            <a:pPr lvl="4"/>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5" Type="http://schemas.openxmlformats.org/officeDocument/2006/relationships/theme" Target="../theme/theme2.xml"/><Relationship Id="rId14" Type="http://schemas.openxmlformats.org/officeDocument/2006/relationships/image" Target="../media/image5.jpeg"/><Relationship Id="rId13" Type="http://schemas.openxmlformats.org/officeDocument/2006/relationships/image" Target="../media/image4.png"/><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1079500"/>
            <a:ext cx="21971000" cy="1433163"/>
          </a:xfrm>
          <a:prstGeom prst="rect">
            <a:avLst/>
          </a:prstGeom>
          <a:ln w="12700">
            <a:miter lim="400000"/>
          </a:ln>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indent="0" algn="ctr" defTabSz="584200">
              <a:defRPr sz="18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3"/>
          <a:stretch>
            <a:fillRect/>
          </a:stretch>
        </p:blipFill>
        <p:spPr>
          <a:xfrm>
            <a:off x="986791" y="990600"/>
            <a:ext cx="5461001" cy="566743"/>
          </a:xfrm>
          <a:prstGeom prst="rect">
            <a:avLst/>
          </a:prstGeom>
          <a:ln w="12700">
            <a:miter lim="400000"/>
            <a:headEnd/>
            <a:tailEnd/>
          </a:ln>
        </p:spPr>
      </p:pic>
      <p:pic>
        <p:nvPicPr>
          <p:cNvPr id="3" name="图片 2" descr="图片 2"/>
          <p:cNvPicPr>
            <a:picLocks noChangeAspect="1"/>
          </p:cNvPicPr>
          <p:nvPr/>
        </p:nvPicPr>
        <p:blipFill>
          <a:blip r:embed="rId14"/>
          <a:stretch>
            <a:fillRect/>
          </a:stretch>
        </p:blipFill>
        <p:spPr>
          <a:xfrm>
            <a:off x="0" y="2540"/>
            <a:ext cx="24392890" cy="13713461"/>
          </a:xfrm>
          <a:prstGeom prst="rect">
            <a:avLst/>
          </a:prstGeom>
          <a:ln w="12700">
            <a:miter lim="400000"/>
            <a:headEnd/>
            <a:tailEnd/>
          </a:ln>
        </p:spPr>
      </p:pic>
      <p:pic>
        <p:nvPicPr>
          <p:cNvPr id="4" name="FIT2CLOUD飞致云 logo 蓝色 无空白.png" descr="FIT2CLOUD飞致云 logo 蓝色 无空白.png"/>
          <p:cNvPicPr>
            <a:picLocks noChangeAspect="1"/>
          </p:cNvPicPr>
          <p:nvPr/>
        </p:nvPicPr>
        <p:blipFill>
          <a:blip r:embed="rId13"/>
          <a:stretch>
            <a:fillRect/>
          </a:stretch>
        </p:blipFill>
        <p:spPr>
          <a:xfrm>
            <a:off x="986791" y="990600"/>
            <a:ext cx="5461001" cy="566743"/>
          </a:xfrm>
          <a:prstGeom prst="rect">
            <a:avLst/>
          </a:prstGeom>
          <a:ln w="12700">
            <a:miter lim="400000"/>
            <a:headEnd/>
            <a:tailEnd/>
          </a:ln>
        </p:spPr>
      </p:pic>
      <p:sp>
        <p:nvSpPr>
          <p:cNvPr id="5"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6"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ransition spd="med"/>
  <p:txStyles>
    <p:titleStyle>
      <a:lvl1pPr marL="0" marR="0" indent="0" algn="l" defTabSz="2438400" rtl="0" latinLnBrk="0">
        <a:lnSpc>
          <a:spcPct val="80000"/>
        </a:lnSpc>
        <a:spcBef>
          <a:spcPts val="0"/>
        </a:spcBef>
        <a:spcAft>
          <a:spcPts val="0"/>
        </a:spcAft>
        <a:buClrTx/>
        <a:buSzTx/>
        <a:buFontTx/>
        <a:buNone/>
        <a:defRPr sz="8500" b="0" i="0" u="none" strike="noStrike" cap="none" spc="-17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tags" Target="../tags/tag3.xml"/><Relationship Id="rId4" Type="http://schemas.openxmlformats.org/officeDocument/2006/relationships/image" Target="../media/image10.png"/><Relationship Id="rId3" Type="http://schemas.openxmlformats.org/officeDocument/2006/relationships/tags" Target="../tags/tag2.xml"/><Relationship Id="rId2" Type="http://schemas.openxmlformats.org/officeDocument/2006/relationships/image" Target="../media/image9.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33.png"/><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11.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9" Type="http://schemas.openxmlformats.org/officeDocument/2006/relationships/notesSlide" Target="../notesSlides/notesSlide2.xml"/><Relationship Id="rId28" Type="http://schemas.openxmlformats.org/officeDocument/2006/relationships/slideLayout" Target="../slideLayouts/slideLayout17.xml"/><Relationship Id="rId27" Type="http://schemas.openxmlformats.org/officeDocument/2006/relationships/tags" Target="../tags/tag97.xml"/><Relationship Id="rId26" Type="http://schemas.openxmlformats.org/officeDocument/2006/relationships/tags" Target="../tags/tag96.xml"/><Relationship Id="rId25" Type="http://schemas.openxmlformats.org/officeDocument/2006/relationships/tags" Target="../tags/tag95.xml"/><Relationship Id="rId24" Type="http://schemas.openxmlformats.org/officeDocument/2006/relationships/tags" Target="../tags/tag94.xml"/><Relationship Id="rId23" Type="http://schemas.openxmlformats.org/officeDocument/2006/relationships/tags" Target="../tags/tag93.xml"/><Relationship Id="rId22" Type="http://schemas.openxmlformats.org/officeDocument/2006/relationships/tags" Target="../tags/tag92.xml"/><Relationship Id="rId21" Type="http://schemas.openxmlformats.org/officeDocument/2006/relationships/tags" Target="../tags/tag91.xml"/><Relationship Id="rId20" Type="http://schemas.openxmlformats.org/officeDocument/2006/relationships/tags" Target="../tags/tag90.xml"/><Relationship Id="rId2" Type="http://schemas.openxmlformats.org/officeDocument/2006/relationships/tags" Target="../tags/tag72.xml"/><Relationship Id="rId19" Type="http://schemas.openxmlformats.org/officeDocument/2006/relationships/tags" Target="../tags/tag89.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1.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7.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image" Target="../media/image34.png"/><Relationship Id="rId1" Type="http://schemas.openxmlformats.org/officeDocument/2006/relationships/tags" Target="../tags/tag98.xml"/></Relationships>
</file>

<file path=ppt/slides/_rels/slide13.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3" Type="http://schemas.openxmlformats.org/officeDocument/2006/relationships/slideLayout" Target="../slideLayouts/slideLayout18.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image" Target="../media/image12.jpeg"/><Relationship Id="rId1" Type="http://schemas.openxmlformats.org/officeDocument/2006/relationships/tags" Target="../tags/tag113.xml"/></Relationships>
</file>

<file path=ppt/slides/_rels/slide15.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tags" Target="../tags/tag117.xml"/></Relationships>
</file>

<file path=ppt/slides/_rels/slide16.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0" Type="http://schemas.openxmlformats.org/officeDocument/2006/relationships/slideLayout" Target="../slideLayouts/slideLayout17.xml"/><Relationship Id="rId2" Type="http://schemas.openxmlformats.org/officeDocument/2006/relationships/tags" Target="../tags/tag127.xml"/><Relationship Id="rId19" Type="http://schemas.openxmlformats.org/officeDocument/2006/relationships/tags" Target="../tags/tag144.xml"/><Relationship Id="rId18" Type="http://schemas.openxmlformats.org/officeDocument/2006/relationships/tags" Target="../tags/tag143.xml"/><Relationship Id="rId17" Type="http://schemas.openxmlformats.org/officeDocument/2006/relationships/tags" Target="../tags/tag142.xml"/><Relationship Id="rId16" Type="http://schemas.openxmlformats.org/officeDocument/2006/relationships/tags" Target="../tags/tag141.xml"/><Relationship Id="rId15" Type="http://schemas.openxmlformats.org/officeDocument/2006/relationships/tags" Target="../tags/tag140.xml"/><Relationship Id="rId14" Type="http://schemas.openxmlformats.org/officeDocument/2006/relationships/tags" Target="../tags/tag139.xml"/><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tags" Target="../tags/tag126.xml"/></Relationships>
</file>

<file path=ppt/slides/_rels/slide17.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3" Type="http://schemas.openxmlformats.org/officeDocument/2006/relationships/slideLayout" Target="../slideLayouts/slideLayout18.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tags" Target="../tags/tag145.xml"/></Relationships>
</file>

<file path=ppt/slides/_rels/slide18.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9" Type="http://schemas.openxmlformats.org/officeDocument/2006/relationships/slideLayout" Target="../slideLayouts/slideLayout17.xml"/><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tags" Target="../tags/tag157.xml"/></Relationships>
</file>

<file path=ppt/slides/_rels/slide19.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3" Type="http://schemas.openxmlformats.org/officeDocument/2006/relationships/slideLayout" Target="../slideLayouts/slideLayout18.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75.xml"/></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3" Type="http://schemas.openxmlformats.org/officeDocument/2006/relationships/slideLayout" Target="../slideLayouts/slideLayout18.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image" Target="../media/image35.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22.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tags" Target="../tags/tag194.xml"/><Relationship Id="rId18" Type="http://schemas.openxmlformats.org/officeDocument/2006/relationships/slideLayout" Target="../slideLayouts/slideLayout17.xml"/><Relationship Id="rId17" Type="http://schemas.openxmlformats.org/officeDocument/2006/relationships/image" Target="../media/image17.png"/><Relationship Id="rId16" Type="http://schemas.openxmlformats.org/officeDocument/2006/relationships/tags" Target="../tags/tag206.xml"/><Relationship Id="rId15" Type="http://schemas.openxmlformats.org/officeDocument/2006/relationships/image" Target="../media/image15.png"/><Relationship Id="rId14" Type="http://schemas.openxmlformats.org/officeDocument/2006/relationships/tags" Target="../tags/tag205.xml"/><Relationship Id="rId13" Type="http://schemas.openxmlformats.org/officeDocument/2006/relationships/image" Target="../media/image13.png"/><Relationship Id="rId12" Type="http://schemas.openxmlformats.org/officeDocument/2006/relationships/tags" Target="../tags/tag204.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tags" Target="../tags/tag193.xml"/></Relationships>
</file>

<file path=ppt/slides/_rels/slide23.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3" Type="http://schemas.openxmlformats.org/officeDocument/2006/relationships/slideLayout" Target="../slideLayouts/slideLayout18.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tags" Target="../tags/tag207.xml"/></Relationships>
</file>

<file path=ppt/slides/_rels/slide24.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0" Type="http://schemas.openxmlformats.org/officeDocument/2006/relationships/slideLayout" Target="../slideLayouts/slideLayout17.xml"/><Relationship Id="rId5" Type="http://schemas.openxmlformats.org/officeDocument/2006/relationships/tags" Target="../tags/tag223.xml"/><Relationship Id="rId49" Type="http://schemas.openxmlformats.org/officeDocument/2006/relationships/image" Target="../media/image40.png"/><Relationship Id="rId48" Type="http://schemas.openxmlformats.org/officeDocument/2006/relationships/tags" Target="../tags/tag262.xml"/><Relationship Id="rId47" Type="http://schemas.openxmlformats.org/officeDocument/2006/relationships/image" Target="../media/image39.png"/><Relationship Id="rId46" Type="http://schemas.openxmlformats.org/officeDocument/2006/relationships/tags" Target="../tags/tag261.xml"/><Relationship Id="rId45" Type="http://schemas.openxmlformats.org/officeDocument/2006/relationships/image" Target="../media/image38.png"/><Relationship Id="rId44" Type="http://schemas.openxmlformats.org/officeDocument/2006/relationships/tags" Target="../tags/tag260.xml"/><Relationship Id="rId43" Type="http://schemas.openxmlformats.org/officeDocument/2006/relationships/image" Target="../media/image37.png"/><Relationship Id="rId42" Type="http://schemas.openxmlformats.org/officeDocument/2006/relationships/tags" Target="../tags/tag259.xml"/><Relationship Id="rId41" Type="http://schemas.openxmlformats.org/officeDocument/2006/relationships/image" Target="../media/image36.png"/><Relationship Id="rId40" Type="http://schemas.openxmlformats.org/officeDocument/2006/relationships/tags" Target="../tags/tag258.xml"/><Relationship Id="rId4" Type="http://schemas.openxmlformats.org/officeDocument/2006/relationships/tags" Target="../tags/tag222.xml"/><Relationship Id="rId39" Type="http://schemas.openxmlformats.org/officeDocument/2006/relationships/tags" Target="../tags/tag257.xml"/><Relationship Id="rId38" Type="http://schemas.openxmlformats.org/officeDocument/2006/relationships/tags" Target="../tags/tag256.xml"/><Relationship Id="rId37" Type="http://schemas.openxmlformats.org/officeDocument/2006/relationships/tags" Target="../tags/tag255.xml"/><Relationship Id="rId36" Type="http://schemas.openxmlformats.org/officeDocument/2006/relationships/tags" Target="../tags/tag254.xml"/><Relationship Id="rId35" Type="http://schemas.openxmlformats.org/officeDocument/2006/relationships/tags" Target="../tags/tag253.xml"/><Relationship Id="rId34" Type="http://schemas.openxmlformats.org/officeDocument/2006/relationships/tags" Target="../tags/tag252.xml"/><Relationship Id="rId33" Type="http://schemas.openxmlformats.org/officeDocument/2006/relationships/tags" Target="../tags/tag251.xml"/><Relationship Id="rId32" Type="http://schemas.openxmlformats.org/officeDocument/2006/relationships/tags" Target="../tags/tag250.xml"/><Relationship Id="rId31" Type="http://schemas.openxmlformats.org/officeDocument/2006/relationships/tags" Target="../tags/tag249.xml"/><Relationship Id="rId30" Type="http://schemas.openxmlformats.org/officeDocument/2006/relationships/tags" Target="../tags/tag248.xml"/><Relationship Id="rId3" Type="http://schemas.openxmlformats.org/officeDocument/2006/relationships/tags" Target="../tags/tag221.xml"/><Relationship Id="rId29" Type="http://schemas.openxmlformats.org/officeDocument/2006/relationships/tags" Target="../tags/tag247.xml"/><Relationship Id="rId28" Type="http://schemas.openxmlformats.org/officeDocument/2006/relationships/tags" Target="../tags/tag246.xml"/><Relationship Id="rId27" Type="http://schemas.openxmlformats.org/officeDocument/2006/relationships/tags" Target="../tags/tag245.xml"/><Relationship Id="rId26" Type="http://schemas.openxmlformats.org/officeDocument/2006/relationships/tags" Target="../tags/tag244.xml"/><Relationship Id="rId25" Type="http://schemas.openxmlformats.org/officeDocument/2006/relationships/tags" Target="../tags/tag243.xml"/><Relationship Id="rId24" Type="http://schemas.openxmlformats.org/officeDocument/2006/relationships/tags" Target="../tags/tag242.xml"/><Relationship Id="rId23" Type="http://schemas.openxmlformats.org/officeDocument/2006/relationships/tags" Target="../tags/tag241.xml"/><Relationship Id="rId22" Type="http://schemas.openxmlformats.org/officeDocument/2006/relationships/tags" Target="../tags/tag240.xml"/><Relationship Id="rId21" Type="http://schemas.openxmlformats.org/officeDocument/2006/relationships/tags" Target="../tags/tag239.xml"/><Relationship Id="rId20" Type="http://schemas.openxmlformats.org/officeDocument/2006/relationships/tags" Target="../tags/tag238.xml"/><Relationship Id="rId2" Type="http://schemas.openxmlformats.org/officeDocument/2006/relationships/tags" Target="../tags/tag220.xml"/><Relationship Id="rId19" Type="http://schemas.openxmlformats.org/officeDocument/2006/relationships/tags" Target="../tags/tag237.xml"/><Relationship Id="rId18" Type="http://schemas.openxmlformats.org/officeDocument/2006/relationships/tags" Target="../tags/tag236.xml"/><Relationship Id="rId17" Type="http://schemas.openxmlformats.org/officeDocument/2006/relationships/tags" Target="../tags/tag235.xml"/><Relationship Id="rId16" Type="http://schemas.openxmlformats.org/officeDocument/2006/relationships/tags" Target="../tags/tag234.xml"/><Relationship Id="rId15" Type="http://schemas.openxmlformats.org/officeDocument/2006/relationships/tags" Target="../tags/tag233.xml"/><Relationship Id="rId14" Type="http://schemas.openxmlformats.org/officeDocument/2006/relationships/tags" Target="../tags/tag232.xml"/><Relationship Id="rId13" Type="http://schemas.openxmlformats.org/officeDocument/2006/relationships/tags" Target="../tags/tag231.xml"/><Relationship Id="rId12" Type="http://schemas.openxmlformats.org/officeDocument/2006/relationships/tags" Target="../tags/tag23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tags" Target="../tags/tag219.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hyperlink" Target="https://www.microsoft.com/zh-cn/microsoft-365?rtc=1" TargetMode="External"/><Relationship Id="rId7" Type="http://schemas.openxmlformats.org/officeDocument/2006/relationships/tags" Target="../tags/tag267.xml"/><Relationship Id="rId6" Type="http://schemas.openxmlformats.org/officeDocument/2006/relationships/image" Target="../media/image36.png"/><Relationship Id="rId5" Type="http://schemas.openxmlformats.org/officeDocument/2006/relationships/tags" Target="../tags/tag266.xml"/><Relationship Id="rId4" Type="http://schemas.openxmlformats.org/officeDocument/2006/relationships/image" Target="../media/image41.png"/><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hyperlink" Target="https://www.tableau.com/zh-cn" TargetMode="External"/><Relationship Id="rId7" Type="http://schemas.openxmlformats.org/officeDocument/2006/relationships/image" Target="../media/image42.png"/><Relationship Id="rId6" Type="http://schemas.openxmlformats.org/officeDocument/2006/relationships/tags" Target="../tags/tag272.xml"/><Relationship Id="rId5" Type="http://schemas.openxmlformats.org/officeDocument/2006/relationships/image" Target="../media/image37.png"/><Relationship Id="rId4" Type="http://schemas.openxmlformats.org/officeDocument/2006/relationships/tags" Target="../tags/tag271.xml"/><Relationship Id="rId3" Type="http://schemas.openxmlformats.org/officeDocument/2006/relationships/tags" Target="../tags/tag270.xml"/><Relationship Id="rId2" Type="http://schemas.openxmlformats.org/officeDocument/2006/relationships/tags" Target="../tags/tag269.xml"/><Relationship Id="rId10" Type="http://schemas.openxmlformats.org/officeDocument/2006/relationships/notesSlide" Target="../notesSlides/notesSlide8.xml"/><Relationship Id="rId1" Type="http://schemas.openxmlformats.org/officeDocument/2006/relationships/tags" Target="../tags/tag268.xml"/></Relationships>
</file>

<file path=ppt/slides/_rels/slide27.xml.rels><?xml version="1.0" encoding="UTF-8" standalone="yes"?>
<Relationships xmlns="http://schemas.openxmlformats.org/package/2006/relationships"><Relationship Id="rId9" Type="http://schemas.openxmlformats.org/officeDocument/2006/relationships/hyperlink" Target="https://www.finebi.com/" TargetMode="External"/><Relationship Id="rId8" Type="http://schemas.openxmlformats.org/officeDocument/2006/relationships/tags" Target="../tags/tag278.xml"/><Relationship Id="rId7" Type="http://schemas.openxmlformats.org/officeDocument/2006/relationships/image" Target="../media/image43.png"/><Relationship Id="rId6" Type="http://schemas.openxmlformats.org/officeDocument/2006/relationships/tags" Target="../tags/tag277.xml"/><Relationship Id="rId5" Type="http://schemas.openxmlformats.org/officeDocument/2006/relationships/image" Target="../media/image38.png"/><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tags" Target="../tags/tag274.xml"/><Relationship Id="rId10" Type="http://schemas.openxmlformats.org/officeDocument/2006/relationships/slideLayout" Target="../slideLayouts/slideLayout17.xml"/><Relationship Id="rId1" Type="http://schemas.openxmlformats.org/officeDocument/2006/relationships/tags" Target="../tags/tag273.xml"/></Relationships>
</file>

<file path=ppt/slides/_rels/slide28.xml.rels><?xml version="1.0" encoding="UTF-8" standalone="yes"?>
<Relationships xmlns="http://schemas.openxmlformats.org/package/2006/relationships"><Relationship Id="rId9" Type="http://schemas.openxmlformats.org/officeDocument/2006/relationships/hyperlink" Target="https://www.smartbi.com.cn/" TargetMode="External"/><Relationship Id="rId8" Type="http://schemas.openxmlformats.org/officeDocument/2006/relationships/tags" Target="../tags/tag284.xml"/><Relationship Id="rId7" Type="http://schemas.openxmlformats.org/officeDocument/2006/relationships/image" Target="../media/image44.png"/><Relationship Id="rId6" Type="http://schemas.openxmlformats.org/officeDocument/2006/relationships/tags" Target="../tags/tag283.xml"/><Relationship Id="rId5" Type="http://schemas.openxmlformats.org/officeDocument/2006/relationships/image" Target="../media/image39.png"/><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tags" Target="../tags/tag280.xml"/><Relationship Id="rId10" Type="http://schemas.openxmlformats.org/officeDocument/2006/relationships/slideLayout" Target="../slideLayouts/slideLayout17.xml"/><Relationship Id="rId1" Type="http://schemas.openxmlformats.org/officeDocument/2006/relationships/tags" Target="../tags/tag279.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hyperlink" Target="https://www.fit2cloud.com/dataease/index.html?eqid=d37273ed0009c2f300000006649297a2" TargetMode="External"/><Relationship Id="rId7" Type="http://schemas.openxmlformats.org/officeDocument/2006/relationships/tags" Target="../tags/tag289.xml"/><Relationship Id="rId6" Type="http://schemas.openxmlformats.org/officeDocument/2006/relationships/image" Target="../media/image40.png"/><Relationship Id="rId5" Type="http://schemas.openxmlformats.org/officeDocument/2006/relationships/tags" Target="../tags/tag288.xml"/><Relationship Id="rId4" Type="http://schemas.openxmlformats.org/officeDocument/2006/relationships/image" Target="../media/image45.png"/><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tags" Target="../tags/tag285.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12.jpe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3.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hyperlink" Target="https://dataease.fit2cloud.com/" TargetMode="External"/><Relationship Id="rId7" Type="http://schemas.openxmlformats.org/officeDocument/2006/relationships/hyperlink" Target="https://github.com/dataease/dataease/" TargetMode="External"/><Relationship Id="rId6" Type="http://schemas.openxmlformats.org/officeDocument/2006/relationships/hyperlink" Target="https://dataease.io/templates/" TargetMode="External"/><Relationship Id="rId5" Type="http://schemas.openxmlformats.org/officeDocument/2006/relationships/hyperlink" Target="https://bbs.fit2cloud.com/" TargetMode="External"/><Relationship Id="rId4" Type="http://schemas.openxmlformats.org/officeDocument/2006/relationships/hyperlink" Target="https://kb.fit2cloud.com/" TargetMode="External"/><Relationship Id="rId3" Type="http://schemas.openxmlformats.org/officeDocument/2006/relationships/hyperlink" Target="https://dataease.io/docs/" TargetMode="External"/><Relationship Id="rId2" Type="http://schemas.openxmlformats.org/officeDocument/2006/relationships/hyperlink" Target="https://dataease.io/" TargetMode="External"/><Relationship Id="rId11" Type="http://schemas.openxmlformats.org/officeDocument/2006/relationships/notesSlide" Target="../notesSlides/notesSlide11.xml"/><Relationship Id="rId10" Type="http://schemas.openxmlformats.org/officeDocument/2006/relationships/slideLayout" Target="../slideLayouts/slideLayout30.xml"/><Relationship Id="rId1" Type="http://schemas.openxmlformats.org/officeDocument/2006/relationships/hyperlink" Target="https://edu.fit2cloud.com/index" TargetMode="Externa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0.xml"/><Relationship Id="rId2" Type="http://schemas.openxmlformats.org/officeDocument/2006/relationships/image" Target="../media/image50.jpeg"/><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30.xml"/><Relationship Id="rId5" Type="http://schemas.openxmlformats.org/officeDocument/2006/relationships/image" Target="../media/image49.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9" Type="http://schemas.openxmlformats.org/officeDocument/2006/relationships/tags" Target="../tags/tag298.xml"/><Relationship Id="rId8" Type="http://schemas.openxmlformats.org/officeDocument/2006/relationships/tags" Target="../tags/tag297.xml"/><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3" Type="http://schemas.openxmlformats.org/officeDocument/2006/relationships/slideLayout" Target="../slideLayouts/slideLayout18.xml"/><Relationship Id="rId12" Type="http://schemas.openxmlformats.org/officeDocument/2006/relationships/tags" Target="../tags/tag301.xml"/><Relationship Id="rId11" Type="http://schemas.openxmlformats.org/officeDocument/2006/relationships/tags" Target="../tags/tag300.xml"/><Relationship Id="rId10" Type="http://schemas.openxmlformats.org/officeDocument/2006/relationships/tags" Target="../tags/tag299.xml"/><Relationship Id="rId1" Type="http://schemas.openxmlformats.org/officeDocument/2006/relationships/tags" Target="../tags/tag290.xml"/></Relationships>
</file>

<file path=ppt/slides/_rels/slide36.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3" Type="http://schemas.openxmlformats.org/officeDocument/2006/relationships/slideLayout" Target="../slideLayouts/slideLayout17.xml"/><Relationship Id="rId32" Type="http://schemas.openxmlformats.org/officeDocument/2006/relationships/tags" Target="../tags/tag333.xml"/><Relationship Id="rId31" Type="http://schemas.openxmlformats.org/officeDocument/2006/relationships/tags" Target="../tags/tag332.xml"/><Relationship Id="rId30" Type="http://schemas.openxmlformats.org/officeDocument/2006/relationships/tags" Target="../tags/tag331.xml"/><Relationship Id="rId3" Type="http://schemas.openxmlformats.org/officeDocument/2006/relationships/tags" Target="../tags/tag304.xml"/><Relationship Id="rId29" Type="http://schemas.openxmlformats.org/officeDocument/2006/relationships/tags" Target="../tags/tag330.xml"/><Relationship Id="rId28" Type="http://schemas.openxmlformats.org/officeDocument/2006/relationships/tags" Target="../tags/tag329.xml"/><Relationship Id="rId27" Type="http://schemas.openxmlformats.org/officeDocument/2006/relationships/tags" Target="../tags/tag328.xml"/><Relationship Id="rId26" Type="http://schemas.openxmlformats.org/officeDocument/2006/relationships/tags" Target="../tags/tag327.xml"/><Relationship Id="rId25" Type="http://schemas.openxmlformats.org/officeDocument/2006/relationships/tags" Target="../tags/tag326.xml"/><Relationship Id="rId24" Type="http://schemas.openxmlformats.org/officeDocument/2006/relationships/tags" Target="../tags/tag325.xml"/><Relationship Id="rId23" Type="http://schemas.openxmlformats.org/officeDocument/2006/relationships/tags" Target="../tags/tag324.xml"/><Relationship Id="rId22" Type="http://schemas.openxmlformats.org/officeDocument/2006/relationships/tags" Target="../tags/tag323.xml"/><Relationship Id="rId21" Type="http://schemas.openxmlformats.org/officeDocument/2006/relationships/tags" Target="../tags/tag322.xml"/><Relationship Id="rId20" Type="http://schemas.openxmlformats.org/officeDocument/2006/relationships/tags" Target="../tags/tag321.xml"/><Relationship Id="rId2" Type="http://schemas.openxmlformats.org/officeDocument/2006/relationships/tags" Target="../tags/tag303.xml"/><Relationship Id="rId19" Type="http://schemas.openxmlformats.org/officeDocument/2006/relationships/tags" Target="../tags/tag320.xml"/><Relationship Id="rId18" Type="http://schemas.openxmlformats.org/officeDocument/2006/relationships/tags" Target="../tags/tag319.xml"/><Relationship Id="rId17" Type="http://schemas.openxmlformats.org/officeDocument/2006/relationships/tags" Target="../tags/tag318.xml"/><Relationship Id="rId16" Type="http://schemas.openxmlformats.org/officeDocument/2006/relationships/tags" Target="../tags/tag317.xml"/><Relationship Id="rId15" Type="http://schemas.openxmlformats.org/officeDocument/2006/relationships/tags" Target="../tags/tag316.xml"/><Relationship Id="rId14" Type="http://schemas.openxmlformats.org/officeDocument/2006/relationships/tags" Target="../tags/tag315.xml"/><Relationship Id="rId13" Type="http://schemas.openxmlformats.org/officeDocument/2006/relationships/tags" Target="../tags/tag314.xml"/><Relationship Id="rId12" Type="http://schemas.openxmlformats.org/officeDocument/2006/relationships/tags" Target="../tags/tag313.xml"/><Relationship Id="rId11" Type="http://schemas.openxmlformats.org/officeDocument/2006/relationships/tags" Target="../tags/tag312.xml"/><Relationship Id="rId10" Type="http://schemas.openxmlformats.org/officeDocument/2006/relationships/tags" Target="../tags/tag311.xml"/><Relationship Id="rId1" Type="http://schemas.openxmlformats.org/officeDocument/2006/relationships/tags" Target="../tags/tag302.xml"/></Relationships>
</file>

<file path=ppt/slides/_rels/slide37.xml.rels><?xml version="1.0" encoding="UTF-8" standalone="yes"?>
<Relationships xmlns="http://schemas.openxmlformats.org/package/2006/relationships"><Relationship Id="rId9" Type="http://schemas.openxmlformats.org/officeDocument/2006/relationships/tags" Target="../tags/tag342.xml"/><Relationship Id="rId8" Type="http://schemas.openxmlformats.org/officeDocument/2006/relationships/tags" Target="../tags/tag341.xml"/><Relationship Id="rId7" Type="http://schemas.openxmlformats.org/officeDocument/2006/relationships/tags" Target="../tags/tag340.x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tags" Target="../tags/tag337.xml"/><Relationship Id="rId3" Type="http://schemas.openxmlformats.org/officeDocument/2006/relationships/tags" Target="../tags/tag336.xml"/><Relationship Id="rId2" Type="http://schemas.openxmlformats.org/officeDocument/2006/relationships/tags" Target="../tags/tag335.xml"/><Relationship Id="rId13" Type="http://schemas.openxmlformats.org/officeDocument/2006/relationships/slideLayout" Target="../slideLayouts/slideLayout18.xml"/><Relationship Id="rId12" Type="http://schemas.openxmlformats.org/officeDocument/2006/relationships/tags" Target="../tags/tag345.xml"/><Relationship Id="rId11" Type="http://schemas.openxmlformats.org/officeDocument/2006/relationships/tags" Target="../tags/tag344.xml"/><Relationship Id="rId10" Type="http://schemas.openxmlformats.org/officeDocument/2006/relationships/tags" Target="../tags/tag343.xml"/><Relationship Id="rId1" Type="http://schemas.openxmlformats.org/officeDocument/2006/relationships/tags" Target="../tags/tag334.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tags" Target="../tags/tag352.xml"/><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tags" Target="../tags/tag349.xml"/></Relationships>
</file>

<file path=ppt/slides/_rels/slide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1" Type="http://schemas.openxmlformats.org/officeDocument/2006/relationships/slideLayout" Target="../slideLayouts/slideLayout17.xml"/><Relationship Id="rId20" Type="http://schemas.openxmlformats.org/officeDocument/2006/relationships/image" Target="../media/image18.svg"/><Relationship Id="rId2" Type="http://schemas.openxmlformats.org/officeDocument/2006/relationships/tags" Target="../tags/tag23.xml"/><Relationship Id="rId19" Type="http://schemas.openxmlformats.org/officeDocument/2006/relationships/image" Target="../media/image17.png"/><Relationship Id="rId18" Type="http://schemas.openxmlformats.org/officeDocument/2006/relationships/tags" Target="../tags/tag35.xml"/><Relationship Id="rId17" Type="http://schemas.openxmlformats.org/officeDocument/2006/relationships/image" Target="../media/image16.svg"/><Relationship Id="rId16" Type="http://schemas.openxmlformats.org/officeDocument/2006/relationships/image" Target="../media/image15.png"/><Relationship Id="rId15" Type="http://schemas.openxmlformats.org/officeDocument/2006/relationships/tags" Target="../tags/tag34.xml"/><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7.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tags" Target="../tags/tag353.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tags" Target="../tags/tag35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5.png"/><Relationship Id="rId1" Type="http://schemas.openxmlformats.org/officeDocument/2006/relationships/tags" Target="../tags/tag359.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56.png"/><Relationship Id="rId2" Type="http://schemas.openxmlformats.org/officeDocument/2006/relationships/tags" Target="../tags/tag360.xml"/><Relationship Id="rId1" Type="http://schemas.openxmlformats.org/officeDocument/2006/relationships/hyperlink" Target="http://student.dataease.fit2cloud.com/" TargetMode="Externa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58.png"/><Relationship Id="rId3" Type="http://schemas.openxmlformats.org/officeDocument/2006/relationships/image" Target="../media/image57.tiff"/><Relationship Id="rId2" Type="http://schemas.openxmlformats.org/officeDocument/2006/relationships/image" Target="../media/image6.jpeg"/><Relationship Id="rId1" Type="http://schemas.openxmlformats.org/officeDocument/2006/relationships/tags" Target="../tags/tag361.xml"/></Relationships>
</file>

<file path=ppt/slides/_rels/slide5.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image" Target="../media/image19.jpeg"/><Relationship Id="rId3" Type="http://schemas.openxmlformats.org/officeDocument/2006/relationships/tags" Target="../tags/tag38.xml"/><Relationship Id="rId2" Type="http://schemas.openxmlformats.org/officeDocument/2006/relationships/tags" Target="../tags/tag37.xml"/><Relationship Id="rId17" Type="http://schemas.openxmlformats.org/officeDocument/2006/relationships/slideLayout" Target="../slideLayouts/slideLayout17.xml"/><Relationship Id="rId16" Type="http://schemas.openxmlformats.org/officeDocument/2006/relationships/image" Target="../media/image20.png"/><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6.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hyperlink" Target="https://dataease.io/templates/" TargetMode="Externa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hyperlink" Target="https://dataease.io/templates/" TargetMode="Externa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hyperlink" Target="https://dataease.io/templates/" TargetMode="Externa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3" Type="http://schemas.openxmlformats.org/officeDocument/2006/relationships/slideLayout" Target="../slideLayouts/slideLayout1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6066473" y="6051556"/>
            <a:ext cx="12251055" cy="1612888"/>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rPr>
              <a:t>数据可视化概述</a:t>
            </a:r>
            <a:endPar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endParaRPr>
          </a:p>
        </p:txBody>
      </p:sp>
      <p:pic>
        <p:nvPicPr>
          <p:cNvPr id="15" name="图片 14"/>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b="0" dirty="0">
                <a:solidFill>
                  <a:schemeClr val="bg1"/>
                </a:solidFill>
                <a:latin typeface="阿里巴巴普惠体 3.0" panose="00020600040101010101" charset="-122"/>
                <a:ea typeface="阿里巴巴普惠体 3.0" panose="00020600040101010101" charset="-122"/>
              </a:rPr>
              <a:t>DataEase</a:t>
            </a:r>
            <a:r>
              <a:rPr lang="zh-CN" altLang="en-US" sz="4000" b="0" dirty="0">
                <a:solidFill>
                  <a:schemeClr val="bg1"/>
                </a:solidFill>
                <a:latin typeface="阿里巴巴普惠体 3.0" panose="00020600040101010101" charset="-122"/>
                <a:ea typeface="阿里巴巴普惠体 3.0" panose="00020600040101010101" charset="-122"/>
              </a:rPr>
              <a:t> 开源社区</a:t>
            </a:r>
            <a:endParaRPr lang="en-US" altLang="zh-CN" sz="4000" b="0" dirty="0">
              <a:solidFill>
                <a:schemeClr val="bg1"/>
              </a:solidFill>
              <a:latin typeface="阿里巴巴普惠体 3.0" panose="00020600040101010101" charset="-122"/>
              <a:ea typeface="阿里巴巴普惠体 3.0" panose="00020600040101010101" charset="-122"/>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b="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rPr>
              <a:t>202</a:t>
            </a:r>
            <a:r>
              <a:rPr lang="en-US" altLang="zh-CN" sz="4000" b="0" dirty="0">
                <a:solidFill>
                  <a:schemeClr val="bg1"/>
                </a:solidFill>
                <a:latin typeface="阿里巴巴普惠体 3.0" panose="00020600040101010101" charset="-122"/>
                <a:ea typeface="阿里巴巴普惠体 3.0" panose="00020600040101010101" charset="-122"/>
              </a:rPr>
              <a:t>4</a:t>
            </a:r>
            <a:r>
              <a:rPr lang="zh-CN" altLang="en-US" sz="4000" b="0" dirty="0">
                <a:solidFill>
                  <a:schemeClr val="bg1"/>
                </a:solidFill>
                <a:latin typeface="阿里巴巴普惠体 3.0" panose="00020600040101010101" charset="-122"/>
                <a:ea typeface="阿里巴巴普惠体 3.0" panose="00020600040101010101" charset="-122"/>
              </a:rPr>
              <a:t> 年 </a:t>
            </a:r>
            <a:r>
              <a:rPr lang="en-US" altLang="zh-CN" sz="4000" b="0" dirty="0">
                <a:solidFill>
                  <a:schemeClr val="bg1"/>
                </a:solidFill>
                <a:latin typeface="阿里巴巴普惠体 3.0" panose="00020600040101010101" charset="-122"/>
                <a:ea typeface="阿里巴巴普惠体 3.0" panose="00020600040101010101" charset="-122"/>
              </a:rPr>
              <a:t>1</a:t>
            </a:r>
            <a:r>
              <a:rPr lang="zh-CN" altLang="en-US" sz="4000" b="0" dirty="0">
                <a:solidFill>
                  <a:schemeClr val="bg1"/>
                </a:solidFill>
                <a:latin typeface="阿里巴巴普惠体 3.0" panose="00020600040101010101" charset="-122"/>
                <a:ea typeface="阿里巴巴普惠体 3.0" panose="00020600040101010101" charset="-122"/>
              </a:rPr>
              <a:t> 月</a:t>
            </a:r>
            <a:endParaRPr kumimoji="0" lang="zh-CN" altLang="en-US" sz="4000" b="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4415155" cy="14541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16510" y="151130"/>
            <a:ext cx="4682490" cy="89217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可视化图表类型</a:t>
            </a:r>
            <a:endParaRPr lang="zh-CN" altLang="en-US" sz="5000" dirty="0">
              <a:solidFill>
                <a:srgbClr val="0C7BE0"/>
              </a:solidFill>
              <a:latin typeface="阿里巴巴普惠体 3.0" panose="00020600040101010101" charset="-122"/>
              <a:ea typeface="阿里巴巴普惠体 3.0" panose="00020600040101010101" charset="-122"/>
            </a:endParaRPr>
          </a:p>
        </p:txBody>
      </p:sp>
      <p:pic>
        <p:nvPicPr>
          <p:cNvPr id="5" name="图片 4"/>
          <p:cNvPicPr>
            <a:picLocks noChangeAspect="1"/>
          </p:cNvPicPr>
          <p:nvPr>
            <p:custDataLst>
              <p:tags r:id="rId3"/>
            </p:custDataLst>
          </p:nvPr>
        </p:nvPicPr>
        <p:blipFill>
          <a:blip r:embed="rId4"/>
          <a:stretch>
            <a:fillRect/>
          </a:stretch>
        </p:blipFill>
        <p:spPr>
          <a:xfrm>
            <a:off x="2882900" y="1332230"/>
            <a:ext cx="18618200" cy="1180401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582739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8575" y="255905"/>
            <a:ext cx="625602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数据可视化数据类型</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35" name="矩形 34"/>
          <p:cNvSpPr/>
          <p:nvPr>
            <p:custDataLst>
              <p:tags r:id="rId3"/>
            </p:custDataLst>
          </p:nvPr>
        </p:nvSpPr>
        <p:spPr>
          <a:xfrm>
            <a:off x="1859915"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36" name="任意多边形 35"/>
          <p:cNvSpPr/>
          <p:nvPr>
            <p:custDataLst>
              <p:tags r:id="rId4"/>
            </p:custDataLst>
          </p:nvPr>
        </p:nvSpPr>
        <p:spPr>
          <a:xfrm>
            <a:off x="1859915"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阿里巴巴普惠体 3.0" panose="00020600040101010101" charset="-122"/>
                <a:ea typeface="阿里巴巴普惠体 3.0" panose="00020600040101010101" charset="-122"/>
              </a:rPr>
              <a:t>A</a:t>
            </a:r>
            <a:endParaRPr lang="en-US" altLang="zh-CN" sz="3200" dirty="0">
              <a:solidFill>
                <a:srgbClr val="2C89CE"/>
              </a:solidFill>
              <a:latin typeface="阿里巴巴普惠体 3.0" panose="00020600040101010101" charset="-122"/>
              <a:ea typeface="阿里巴巴普惠体 3.0" panose="00020600040101010101" charset="-122"/>
            </a:endParaRPr>
          </a:p>
        </p:txBody>
      </p:sp>
      <p:cxnSp>
        <p:nvCxnSpPr>
          <p:cNvPr id="37" name="直接连接符 36"/>
          <p:cNvCxnSpPr/>
          <p:nvPr>
            <p:custDataLst>
              <p:tags r:id="rId5"/>
            </p:custDataLst>
          </p:nvPr>
        </p:nvCxnSpPr>
        <p:spPr>
          <a:xfrm>
            <a:off x="4329430" y="10785475"/>
            <a:ext cx="1641475" cy="0"/>
          </a:xfrm>
          <a:prstGeom prst="line">
            <a:avLst/>
          </a:prstGeom>
          <a:noFill/>
          <a:ln w="6350" cap="flat" cmpd="sng" algn="ctr">
            <a:solidFill>
              <a:srgbClr val="2C89CE"/>
            </a:solidFill>
            <a:prstDash val="solid"/>
            <a:miter lim="800000"/>
          </a:ln>
          <a:effectLst/>
        </p:spPr>
      </p:cxnSp>
      <p:cxnSp>
        <p:nvCxnSpPr>
          <p:cNvPr id="38" name="直接连接符 37"/>
          <p:cNvCxnSpPr/>
          <p:nvPr>
            <p:custDataLst>
              <p:tags r:id="rId6"/>
            </p:custDataLst>
          </p:nvPr>
        </p:nvCxnSpPr>
        <p:spPr>
          <a:xfrm>
            <a:off x="1859915" y="10785475"/>
            <a:ext cx="1641475" cy="0"/>
          </a:xfrm>
          <a:prstGeom prst="line">
            <a:avLst/>
          </a:prstGeom>
          <a:noFill/>
          <a:ln w="6350" cap="flat" cmpd="sng" algn="ctr">
            <a:solidFill>
              <a:srgbClr val="2C89CE"/>
            </a:solidFill>
            <a:prstDash val="solid"/>
            <a:miter lim="800000"/>
          </a:ln>
          <a:effectLst/>
        </p:spPr>
      </p:cxnSp>
      <p:sp>
        <p:nvSpPr>
          <p:cNvPr id="41" name="矩形 40"/>
          <p:cNvSpPr/>
          <p:nvPr>
            <p:custDataLst>
              <p:tags r:id="rId7"/>
            </p:custDataLst>
          </p:nvPr>
        </p:nvSpPr>
        <p:spPr>
          <a:xfrm>
            <a:off x="7446645"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42" name="任意多边形 41"/>
          <p:cNvSpPr/>
          <p:nvPr>
            <p:custDataLst>
              <p:tags r:id="rId8"/>
            </p:custDataLst>
          </p:nvPr>
        </p:nvSpPr>
        <p:spPr>
          <a:xfrm>
            <a:off x="7446645"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阿里巴巴普惠体 3.0" panose="00020600040101010101" charset="-122"/>
                <a:ea typeface="阿里巴巴普惠体 3.0" panose="00020600040101010101" charset="-122"/>
              </a:rPr>
              <a:t>B</a:t>
            </a:r>
            <a:endParaRPr lang="en-US" altLang="zh-CN" sz="3200" dirty="0">
              <a:solidFill>
                <a:srgbClr val="2C89CE"/>
              </a:solidFill>
              <a:latin typeface="阿里巴巴普惠体 3.0" panose="00020600040101010101" charset="-122"/>
              <a:ea typeface="阿里巴巴普惠体 3.0" panose="00020600040101010101" charset="-122"/>
            </a:endParaRPr>
          </a:p>
        </p:txBody>
      </p:sp>
      <p:cxnSp>
        <p:nvCxnSpPr>
          <p:cNvPr id="43" name="直接连接符 42"/>
          <p:cNvCxnSpPr/>
          <p:nvPr>
            <p:custDataLst>
              <p:tags r:id="rId9"/>
            </p:custDataLst>
          </p:nvPr>
        </p:nvCxnSpPr>
        <p:spPr>
          <a:xfrm>
            <a:off x="9916160" y="10785475"/>
            <a:ext cx="1641475" cy="0"/>
          </a:xfrm>
          <a:prstGeom prst="line">
            <a:avLst/>
          </a:prstGeom>
          <a:noFill/>
          <a:ln w="6350" cap="flat" cmpd="sng" algn="ctr">
            <a:solidFill>
              <a:srgbClr val="2C89CE"/>
            </a:solidFill>
            <a:prstDash val="solid"/>
            <a:miter lim="800000"/>
          </a:ln>
          <a:effectLst/>
        </p:spPr>
      </p:cxnSp>
      <p:cxnSp>
        <p:nvCxnSpPr>
          <p:cNvPr id="44" name="直接连接符 43"/>
          <p:cNvCxnSpPr/>
          <p:nvPr>
            <p:custDataLst>
              <p:tags r:id="rId10"/>
            </p:custDataLst>
          </p:nvPr>
        </p:nvCxnSpPr>
        <p:spPr>
          <a:xfrm>
            <a:off x="7446645" y="10785475"/>
            <a:ext cx="1641475" cy="0"/>
          </a:xfrm>
          <a:prstGeom prst="line">
            <a:avLst/>
          </a:prstGeom>
          <a:noFill/>
          <a:ln w="6350" cap="flat" cmpd="sng" algn="ctr">
            <a:solidFill>
              <a:srgbClr val="2C89CE"/>
            </a:solidFill>
            <a:prstDash val="solid"/>
            <a:miter lim="800000"/>
          </a:ln>
          <a:effectLst/>
        </p:spPr>
      </p:cxnSp>
      <p:sp>
        <p:nvSpPr>
          <p:cNvPr id="46" name="矩形 45"/>
          <p:cNvSpPr/>
          <p:nvPr>
            <p:custDataLst>
              <p:tags r:id="rId11"/>
            </p:custDataLst>
          </p:nvPr>
        </p:nvSpPr>
        <p:spPr>
          <a:xfrm>
            <a:off x="12907645"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47" name="任意多边形 46"/>
          <p:cNvSpPr/>
          <p:nvPr>
            <p:custDataLst>
              <p:tags r:id="rId12"/>
            </p:custDataLst>
          </p:nvPr>
        </p:nvSpPr>
        <p:spPr>
          <a:xfrm>
            <a:off x="12907645"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阿里巴巴普惠体 3.0" panose="00020600040101010101" charset="-122"/>
                <a:ea typeface="阿里巴巴普惠体 3.0" panose="00020600040101010101" charset="-122"/>
              </a:rPr>
              <a:t>C</a:t>
            </a:r>
            <a:endParaRPr lang="en-US" altLang="zh-CN" sz="3200" dirty="0">
              <a:solidFill>
                <a:srgbClr val="2C89CE"/>
              </a:solidFill>
              <a:latin typeface="阿里巴巴普惠体 3.0" panose="00020600040101010101" charset="-122"/>
              <a:ea typeface="阿里巴巴普惠体 3.0" panose="00020600040101010101" charset="-122"/>
            </a:endParaRPr>
          </a:p>
        </p:txBody>
      </p:sp>
      <p:cxnSp>
        <p:nvCxnSpPr>
          <p:cNvPr id="48" name="直接连接符 47"/>
          <p:cNvCxnSpPr/>
          <p:nvPr>
            <p:custDataLst>
              <p:tags r:id="rId13"/>
            </p:custDataLst>
          </p:nvPr>
        </p:nvCxnSpPr>
        <p:spPr>
          <a:xfrm>
            <a:off x="15377160" y="10785475"/>
            <a:ext cx="1641475" cy="0"/>
          </a:xfrm>
          <a:prstGeom prst="line">
            <a:avLst/>
          </a:prstGeom>
          <a:noFill/>
          <a:ln w="6350" cap="flat" cmpd="sng" algn="ctr">
            <a:solidFill>
              <a:srgbClr val="2C89CE"/>
            </a:solidFill>
            <a:prstDash val="solid"/>
            <a:miter lim="800000"/>
          </a:ln>
          <a:effectLst/>
        </p:spPr>
      </p:cxnSp>
      <p:cxnSp>
        <p:nvCxnSpPr>
          <p:cNvPr id="49" name="直接连接符 48"/>
          <p:cNvCxnSpPr/>
          <p:nvPr>
            <p:custDataLst>
              <p:tags r:id="rId14"/>
            </p:custDataLst>
          </p:nvPr>
        </p:nvCxnSpPr>
        <p:spPr>
          <a:xfrm>
            <a:off x="12907645" y="10785475"/>
            <a:ext cx="1641475" cy="0"/>
          </a:xfrm>
          <a:prstGeom prst="line">
            <a:avLst/>
          </a:prstGeom>
          <a:noFill/>
          <a:ln w="6350" cap="flat" cmpd="sng" algn="ctr">
            <a:solidFill>
              <a:srgbClr val="2C89CE"/>
            </a:solidFill>
            <a:prstDash val="solid"/>
            <a:miter lim="800000"/>
          </a:ln>
          <a:effectLst/>
        </p:spPr>
      </p:cxnSp>
      <p:sp>
        <p:nvSpPr>
          <p:cNvPr id="51" name="矩形 50"/>
          <p:cNvSpPr/>
          <p:nvPr>
            <p:custDataLst>
              <p:tags r:id="rId15"/>
            </p:custDataLst>
          </p:nvPr>
        </p:nvSpPr>
        <p:spPr>
          <a:xfrm>
            <a:off x="18369280" y="3296285"/>
            <a:ext cx="4110990" cy="7175500"/>
          </a:xfrm>
          <a:prstGeom prst="rect">
            <a:avLst/>
          </a:prstGeom>
          <a:solidFill>
            <a:srgbClr val="2C89CE"/>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52" name="任意多边形 51"/>
          <p:cNvSpPr/>
          <p:nvPr>
            <p:custDataLst>
              <p:tags r:id="rId16"/>
            </p:custDataLst>
          </p:nvPr>
        </p:nvSpPr>
        <p:spPr>
          <a:xfrm>
            <a:off x="18369280" y="10135870"/>
            <a:ext cx="4110990" cy="129857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阿里巴巴普惠体 3.0" panose="00020600040101010101" charset="-122"/>
                <a:ea typeface="阿里巴巴普惠体 3.0" panose="00020600040101010101" charset="-122"/>
              </a:rPr>
              <a:t>D</a:t>
            </a:r>
            <a:endParaRPr lang="en-US" altLang="zh-CN" sz="3200" dirty="0">
              <a:solidFill>
                <a:srgbClr val="2C89CE"/>
              </a:solidFill>
              <a:latin typeface="阿里巴巴普惠体 3.0" panose="00020600040101010101" charset="-122"/>
              <a:ea typeface="阿里巴巴普惠体 3.0" panose="00020600040101010101" charset="-122"/>
            </a:endParaRPr>
          </a:p>
        </p:txBody>
      </p:sp>
      <p:cxnSp>
        <p:nvCxnSpPr>
          <p:cNvPr id="53" name="直接连接符 52"/>
          <p:cNvCxnSpPr/>
          <p:nvPr>
            <p:custDataLst>
              <p:tags r:id="rId17"/>
            </p:custDataLst>
          </p:nvPr>
        </p:nvCxnSpPr>
        <p:spPr>
          <a:xfrm>
            <a:off x="20838795" y="10785475"/>
            <a:ext cx="1641475" cy="0"/>
          </a:xfrm>
          <a:prstGeom prst="line">
            <a:avLst/>
          </a:prstGeom>
          <a:noFill/>
          <a:ln w="6350" cap="flat" cmpd="sng" algn="ctr">
            <a:solidFill>
              <a:srgbClr val="2C89CE"/>
            </a:solidFill>
            <a:prstDash val="solid"/>
            <a:miter lim="800000"/>
          </a:ln>
          <a:effectLst/>
        </p:spPr>
      </p:cxnSp>
      <p:cxnSp>
        <p:nvCxnSpPr>
          <p:cNvPr id="54" name="直接连接符 53"/>
          <p:cNvCxnSpPr/>
          <p:nvPr>
            <p:custDataLst>
              <p:tags r:id="rId18"/>
            </p:custDataLst>
          </p:nvPr>
        </p:nvCxnSpPr>
        <p:spPr>
          <a:xfrm>
            <a:off x="18369280" y="10785475"/>
            <a:ext cx="1641475" cy="0"/>
          </a:xfrm>
          <a:prstGeom prst="line">
            <a:avLst/>
          </a:prstGeom>
          <a:noFill/>
          <a:ln w="6350" cap="flat" cmpd="sng" algn="ctr">
            <a:solidFill>
              <a:srgbClr val="2C89CE"/>
            </a:solidFill>
            <a:prstDash val="solid"/>
            <a:miter lim="800000"/>
          </a:ln>
          <a:effectLst/>
        </p:spPr>
      </p:cxnSp>
      <p:sp>
        <p:nvSpPr>
          <p:cNvPr id="23" name="文本框 22"/>
          <p:cNvSpPr txBox="1"/>
          <p:nvPr>
            <p:custDataLst>
              <p:tags r:id="rId19"/>
            </p:custDataLst>
          </p:nvPr>
        </p:nvSpPr>
        <p:spPr>
          <a:xfrm>
            <a:off x="1891665" y="3274695"/>
            <a:ext cx="4039235" cy="1226185"/>
          </a:xfrm>
          <a:prstGeom prst="rect">
            <a:avLst/>
          </a:prstGeom>
          <a:noFill/>
          <a:effectLst>
            <a:glow rad="63500">
              <a:schemeClr val="accent1">
                <a:satMod val="175000"/>
                <a:alpha val="40000"/>
              </a:schemeClr>
            </a:glow>
          </a:effectLst>
        </p:spPr>
        <p:txBody>
          <a:bodyPr wrap="square" rtlCol="0">
            <a:noAutofit/>
          </a:bodyPr>
          <a:lstStyle/>
          <a:p>
            <a:pPr algn="ctr">
              <a:lnSpc>
                <a:spcPct val="120000"/>
              </a:lnSpc>
            </a:pPr>
            <a:r>
              <a:rPr lang="zh-CN" altLang="en-US" sz="4800" spc="150">
                <a:solidFill>
                  <a:sysClr val="window" lastClr="FFFFFF"/>
                </a:solidFill>
                <a:latin typeface="阿里巴巴普惠体 3.0" panose="00020600040101010101" charset="-122"/>
                <a:ea typeface="阿里巴巴普惠体 3.0" panose="00020600040101010101" charset="-122"/>
              </a:rPr>
              <a:t>数值数据</a:t>
            </a:r>
            <a:endParaRPr lang="zh-CN" altLang="en-US" sz="4800" spc="150">
              <a:solidFill>
                <a:sysClr val="window" lastClr="FFFFFF"/>
              </a:solidFill>
              <a:latin typeface="阿里巴巴普惠体 3.0" panose="00020600040101010101" charset="-122"/>
              <a:ea typeface="阿里巴巴普惠体 3.0" panose="00020600040101010101" charset="-122"/>
            </a:endParaRPr>
          </a:p>
        </p:txBody>
      </p:sp>
      <p:sp>
        <p:nvSpPr>
          <p:cNvPr id="24" name="文本框 23"/>
          <p:cNvSpPr txBox="1"/>
          <p:nvPr>
            <p:custDataLst>
              <p:tags r:id="rId20"/>
            </p:custDataLst>
          </p:nvPr>
        </p:nvSpPr>
        <p:spPr>
          <a:xfrm>
            <a:off x="7466965" y="3274695"/>
            <a:ext cx="4039235" cy="1226185"/>
          </a:xfrm>
          <a:prstGeom prst="rect">
            <a:avLst/>
          </a:prstGeom>
          <a:noFill/>
        </p:spPr>
        <p:txBody>
          <a:bodyPr wrap="square" rtlCol="0">
            <a:noAutofit/>
          </a:bodyPr>
          <a:lstStyle/>
          <a:p>
            <a:pPr algn="ctr">
              <a:lnSpc>
                <a:spcPct val="120000"/>
              </a:lnSpc>
            </a:pPr>
            <a:r>
              <a:rPr lang="zh-CN" altLang="en-US" sz="4800" spc="150">
                <a:solidFill>
                  <a:sysClr val="window" lastClr="FFFFFF"/>
                </a:solidFill>
                <a:latin typeface="阿里巴巴普惠体 3.0" panose="00020600040101010101" charset="-122"/>
                <a:ea typeface="阿里巴巴普惠体 3.0" panose="00020600040101010101" charset="-122"/>
              </a:rPr>
              <a:t>分类数据</a:t>
            </a:r>
            <a:endParaRPr lang="zh-CN" altLang="en-US" sz="4800" spc="150">
              <a:solidFill>
                <a:sysClr val="window" lastClr="FFFFFF"/>
              </a:solidFill>
              <a:latin typeface="阿里巴巴普惠体 3.0" panose="00020600040101010101" charset="-122"/>
              <a:ea typeface="阿里巴巴普惠体 3.0" panose="00020600040101010101" charset="-122"/>
            </a:endParaRPr>
          </a:p>
        </p:txBody>
      </p:sp>
      <p:sp>
        <p:nvSpPr>
          <p:cNvPr id="25" name="文本框 24"/>
          <p:cNvSpPr txBox="1"/>
          <p:nvPr>
            <p:custDataLst>
              <p:tags r:id="rId21"/>
            </p:custDataLst>
          </p:nvPr>
        </p:nvSpPr>
        <p:spPr>
          <a:xfrm>
            <a:off x="12928600" y="3274695"/>
            <a:ext cx="4039235" cy="1226185"/>
          </a:xfrm>
          <a:prstGeom prst="rect">
            <a:avLst/>
          </a:prstGeom>
          <a:noFill/>
        </p:spPr>
        <p:txBody>
          <a:bodyPr wrap="square" rtlCol="0">
            <a:noAutofit/>
          </a:bodyPr>
          <a:lstStyle/>
          <a:p>
            <a:pPr algn="ctr">
              <a:lnSpc>
                <a:spcPct val="120000"/>
              </a:lnSpc>
            </a:pPr>
            <a:r>
              <a:rPr lang="zh-CN" altLang="en-US" sz="4800" spc="150">
                <a:solidFill>
                  <a:sysClr val="window" lastClr="FFFFFF"/>
                </a:solidFill>
                <a:latin typeface="阿里巴巴普惠体 3.0" panose="00020600040101010101" charset="-122"/>
                <a:ea typeface="阿里巴巴普惠体 3.0" panose="00020600040101010101" charset="-122"/>
              </a:rPr>
              <a:t>时间数据</a:t>
            </a:r>
            <a:endParaRPr lang="zh-CN" altLang="en-US" sz="4800" spc="150">
              <a:solidFill>
                <a:sysClr val="window" lastClr="FFFFFF"/>
              </a:solidFill>
              <a:latin typeface="阿里巴巴普惠体 3.0" panose="00020600040101010101" charset="-122"/>
              <a:ea typeface="阿里巴巴普惠体 3.0" panose="00020600040101010101" charset="-122"/>
            </a:endParaRPr>
          </a:p>
        </p:txBody>
      </p:sp>
      <p:sp>
        <p:nvSpPr>
          <p:cNvPr id="26" name="文本框 25"/>
          <p:cNvSpPr txBox="1"/>
          <p:nvPr>
            <p:custDataLst>
              <p:tags r:id="rId22"/>
            </p:custDataLst>
          </p:nvPr>
        </p:nvSpPr>
        <p:spPr>
          <a:xfrm>
            <a:off x="18389600" y="3274695"/>
            <a:ext cx="4039235" cy="1481455"/>
          </a:xfrm>
          <a:prstGeom prst="rect">
            <a:avLst/>
          </a:prstGeom>
          <a:noFill/>
        </p:spPr>
        <p:txBody>
          <a:bodyPr wrap="square" rtlCol="0">
            <a:noAutofit/>
          </a:bodyPr>
          <a:lstStyle/>
          <a:p>
            <a:pPr algn="ctr">
              <a:lnSpc>
                <a:spcPct val="120000"/>
              </a:lnSpc>
            </a:pPr>
            <a:r>
              <a:rPr lang="zh-CN" altLang="en-US" sz="4800" spc="150">
                <a:solidFill>
                  <a:sysClr val="window" lastClr="FFFFFF"/>
                </a:solidFill>
                <a:latin typeface="阿里巴巴普惠体 3.0" panose="00020600040101010101" charset="-122"/>
                <a:ea typeface="阿里巴巴普惠体 3.0" panose="00020600040101010101" charset="-122"/>
              </a:rPr>
              <a:t>地理数据</a:t>
            </a:r>
            <a:endParaRPr lang="zh-CN" altLang="en-US" sz="4800" spc="150">
              <a:solidFill>
                <a:sysClr val="window" lastClr="FFFFFF"/>
              </a:solidFill>
              <a:latin typeface="阿里巴巴普惠体 3.0" panose="00020600040101010101" charset="-122"/>
              <a:ea typeface="阿里巴巴普惠体 3.0" panose="00020600040101010101" charset="-122"/>
            </a:endParaRPr>
          </a:p>
        </p:txBody>
      </p:sp>
      <p:sp>
        <p:nvSpPr>
          <p:cNvPr id="27" name="文本框 50"/>
          <p:cNvSpPr txBox="1"/>
          <p:nvPr>
            <p:custDataLst>
              <p:tags r:id="rId23"/>
            </p:custDataLst>
          </p:nvPr>
        </p:nvSpPr>
        <p:spPr>
          <a:xfrm>
            <a:off x="8334375" y="1537335"/>
            <a:ext cx="7715250" cy="1226185"/>
          </a:xfrm>
          <a:prstGeom prst="rect">
            <a:avLst/>
          </a:prstGeom>
          <a:noFill/>
        </p:spPr>
        <p:txBody>
          <a:bodyPr wrap="square" rtlCol="0" anchor="ctr">
            <a:noAutofit/>
          </a:bodyPr>
          <a:lstStyle>
            <a:defPPr>
              <a:defRPr lang="zh-CN"/>
            </a:defPPr>
            <a:lvl1pPr marL="0" algn="l" defTabSz="914400" rtl="0" eaLnBrk="1" latinLnBrk="0" hangingPunct="1">
              <a:defRPr sz="1800" kern="1200">
                <a:solidFill>
                  <a:srgbClr val="5F5F5F"/>
                </a:solidFill>
                <a:latin typeface="Arial" panose="020B0604020202090204" pitchFamily="34" charset="0"/>
                <a:ea typeface="微软雅黑" charset="-122"/>
                <a:cs typeface="+mn-ea"/>
              </a:defRPr>
            </a:lvl1pPr>
            <a:lvl2pPr marL="457200" algn="l" defTabSz="914400" rtl="0" eaLnBrk="1" latinLnBrk="0" hangingPunct="1">
              <a:defRPr sz="1800" kern="1200">
                <a:solidFill>
                  <a:srgbClr val="5F5F5F"/>
                </a:solidFill>
                <a:latin typeface="Arial" panose="020B0604020202090204" pitchFamily="34" charset="0"/>
                <a:ea typeface="微软雅黑" charset="-122"/>
                <a:cs typeface="+mn-ea"/>
              </a:defRPr>
            </a:lvl2pPr>
            <a:lvl3pPr marL="914400" algn="l" defTabSz="914400" rtl="0" eaLnBrk="1" latinLnBrk="0" hangingPunct="1">
              <a:defRPr sz="1800" kern="1200">
                <a:solidFill>
                  <a:srgbClr val="5F5F5F"/>
                </a:solidFill>
                <a:latin typeface="Arial" panose="020B0604020202090204" pitchFamily="34" charset="0"/>
                <a:ea typeface="微软雅黑" charset="-122"/>
                <a:cs typeface="+mn-ea"/>
              </a:defRPr>
            </a:lvl3pPr>
            <a:lvl4pPr marL="1371600" algn="l" defTabSz="914400" rtl="0" eaLnBrk="1" latinLnBrk="0" hangingPunct="1">
              <a:defRPr sz="1800" kern="1200">
                <a:solidFill>
                  <a:srgbClr val="5F5F5F"/>
                </a:solidFill>
                <a:latin typeface="Arial" panose="020B0604020202090204" pitchFamily="34" charset="0"/>
                <a:ea typeface="微软雅黑" charset="-122"/>
                <a:cs typeface="+mn-ea"/>
              </a:defRPr>
            </a:lvl4pPr>
            <a:lvl5pPr marL="1828800" algn="l" defTabSz="914400" rtl="0" eaLnBrk="1" latinLnBrk="0" hangingPunct="1">
              <a:defRPr sz="1800" kern="1200">
                <a:solidFill>
                  <a:srgbClr val="5F5F5F"/>
                </a:solidFill>
                <a:latin typeface="Arial" panose="020B0604020202090204" pitchFamily="34" charset="0"/>
                <a:ea typeface="微软雅黑" charset="-122"/>
                <a:cs typeface="+mn-ea"/>
              </a:defRPr>
            </a:lvl5pPr>
            <a:lvl6pPr marL="2286000" algn="l" defTabSz="914400" rtl="0" eaLnBrk="1" latinLnBrk="0" hangingPunct="1">
              <a:defRPr sz="1800" kern="1200">
                <a:solidFill>
                  <a:srgbClr val="5F5F5F"/>
                </a:solidFill>
                <a:latin typeface="Arial" panose="020B0604020202090204" pitchFamily="34" charset="0"/>
                <a:ea typeface="微软雅黑" charset="-122"/>
                <a:cs typeface="+mn-ea"/>
              </a:defRPr>
            </a:lvl6pPr>
            <a:lvl7pPr marL="2743200" algn="l" defTabSz="914400" rtl="0" eaLnBrk="1" latinLnBrk="0" hangingPunct="1">
              <a:defRPr sz="1800" kern="1200">
                <a:solidFill>
                  <a:srgbClr val="5F5F5F"/>
                </a:solidFill>
                <a:latin typeface="Arial" panose="020B0604020202090204" pitchFamily="34" charset="0"/>
                <a:ea typeface="微软雅黑" charset="-122"/>
                <a:cs typeface="+mn-ea"/>
              </a:defRPr>
            </a:lvl7pPr>
            <a:lvl8pPr marL="3200400" algn="l" defTabSz="914400" rtl="0" eaLnBrk="1" latinLnBrk="0" hangingPunct="1">
              <a:defRPr sz="1800" kern="1200">
                <a:solidFill>
                  <a:srgbClr val="5F5F5F"/>
                </a:solidFill>
                <a:latin typeface="Arial" panose="020B0604020202090204" pitchFamily="34" charset="0"/>
                <a:ea typeface="微软雅黑" charset="-122"/>
                <a:cs typeface="+mn-ea"/>
              </a:defRPr>
            </a:lvl8pPr>
            <a:lvl9pPr marL="3657600" algn="l" defTabSz="914400" rtl="0" eaLnBrk="1" latinLnBrk="0" hangingPunct="1">
              <a:defRPr sz="1800" kern="1200">
                <a:solidFill>
                  <a:srgbClr val="5F5F5F"/>
                </a:solidFill>
                <a:latin typeface="Arial" panose="020B0604020202090204" pitchFamily="34" charset="0"/>
                <a:ea typeface="微软雅黑" charset="-122"/>
                <a:cs typeface="+mn-ea"/>
              </a:defRPr>
            </a:lvl9pPr>
          </a:lstStyle>
          <a:p>
            <a:pPr algn="ctr">
              <a:lnSpc>
                <a:spcPct val="120000"/>
              </a:lnSpc>
            </a:pPr>
            <a:r>
              <a:rPr lang="zh-CN" altLang="en-US" sz="6000" b="1" spc="300" dirty="0">
                <a:latin typeface="阿里巴巴普惠体 3.0" panose="00020600040101010101" charset="-122"/>
                <a:ea typeface="阿里巴巴普惠体 3.0" panose="00020600040101010101" charset="-122"/>
              </a:rPr>
              <a:t>数据可视化</a:t>
            </a:r>
            <a:r>
              <a:rPr lang="zh-CN" altLang="en-US" sz="6000" b="1" spc="300" dirty="0">
                <a:latin typeface="阿里巴巴普惠体 3.0" panose="00020600040101010101" charset="-122"/>
                <a:ea typeface="阿里巴巴普惠体 3.0" panose="00020600040101010101" charset="-122"/>
                <a:cs typeface="+mn-ea"/>
              </a:rPr>
              <a:t>数据</a:t>
            </a:r>
            <a:r>
              <a:rPr lang="zh-CN" altLang="en-US" sz="6000" b="1" spc="300" dirty="0">
                <a:latin typeface="阿里巴巴普惠体 3.0" panose="00020600040101010101" charset="-122"/>
                <a:ea typeface="阿里巴巴普惠体 3.0" panose="00020600040101010101" charset="-122"/>
              </a:rPr>
              <a:t>类型</a:t>
            </a:r>
            <a:endParaRPr lang="zh-CN" altLang="en-US" sz="6000" b="1" spc="300" dirty="0">
              <a:latin typeface="阿里巴巴普惠体 3.0" panose="00020600040101010101" charset="-122"/>
              <a:ea typeface="阿里巴巴普惠体 3.0" panose="00020600040101010101" charset="-122"/>
            </a:endParaRPr>
          </a:p>
        </p:txBody>
      </p:sp>
      <p:sp>
        <p:nvSpPr>
          <p:cNvPr id="11" name="文本框 10"/>
          <p:cNvSpPr txBox="1"/>
          <p:nvPr>
            <p:custDataLst>
              <p:tags r:id="rId24"/>
            </p:custDataLst>
          </p:nvPr>
        </p:nvSpPr>
        <p:spPr>
          <a:xfrm>
            <a:off x="1888490"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阿里巴巴普惠体 3.0" panose="00020600040101010101" charset="-122"/>
                <a:ea typeface="阿里巴巴普惠体 3.0" panose="00020600040101010101" charset="-122"/>
              </a:rPr>
              <a:t>数值数据是指可以表示为数字的数据，如价格、数量、时间等。数值数据可以是连续的，也可以是离散的。</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algn="l">
              <a:lnSpc>
                <a:spcPct val="120000"/>
              </a:lnSpc>
            </a:pP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algn="l">
              <a:lnSpc>
                <a:spcPct val="120000"/>
              </a:lnSpc>
            </a:pPr>
            <a:r>
              <a:rPr lang="zh-CN" altLang="en-US" sz="2400" b="0" spc="150">
                <a:solidFill>
                  <a:sysClr val="window" lastClr="FFFFFF"/>
                </a:solidFill>
                <a:latin typeface="阿里巴巴普惠体 3.0" panose="00020600040101010101" charset="-122"/>
                <a:ea typeface="阿里巴巴普惠体 3.0" panose="00020600040101010101" charset="-122"/>
              </a:rPr>
              <a:t>例如：</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阿里巴巴普惠体 3.0" panose="00020600040101010101" charset="-122"/>
                <a:ea typeface="阿里巴巴普惠体 3.0" panose="00020600040101010101" charset="-122"/>
              </a:rPr>
              <a:t>销售额数据可以使用柱状图或折线图来表示</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阿里巴巴普惠体 3.0" panose="00020600040101010101" charset="-122"/>
                <a:ea typeface="阿里巴巴普惠体 3.0" panose="00020600040101010101" charset="-122"/>
              </a:rPr>
              <a:t>温度数据可以使用折线图或散点图来表示</a:t>
            </a:r>
            <a:endParaRPr lang="zh-CN" altLang="en-US" sz="2400" b="0" spc="150">
              <a:solidFill>
                <a:sysClr val="window" lastClr="FFFFFF"/>
              </a:solidFill>
              <a:latin typeface="阿里巴巴普惠体 3.0" panose="00020600040101010101" charset="-122"/>
              <a:ea typeface="阿里巴巴普惠体 3.0" panose="00020600040101010101" charset="-122"/>
            </a:endParaRPr>
          </a:p>
        </p:txBody>
      </p:sp>
      <p:sp>
        <p:nvSpPr>
          <p:cNvPr id="12" name="文本框 11"/>
          <p:cNvSpPr txBox="1"/>
          <p:nvPr>
            <p:custDataLst>
              <p:tags r:id="rId25"/>
            </p:custDataLst>
          </p:nvPr>
        </p:nvSpPr>
        <p:spPr>
          <a:xfrm>
            <a:off x="7497445"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阿里巴巴普惠体 3.0" panose="00020600040101010101" charset="-122"/>
                <a:ea typeface="阿里巴巴普惠体 3.0" panose="00020600040101010101" charset="-122"/>
              </a:rPr>
              <a:t>分类数据是指可以划分为多个类别的数据，如性别、城市、商品类型等</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algn="l">
              <a:lnSpc>
                <a:spcPct val="120000"/>
              </a:lnSpc>
            </a:pP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algn="l">
              <a:lnSpc>
                <a:spcPct val="120000"/>
              </a:lnSpc>
            </a:pPr>
            <a:r>
              <a:rPr lang="zh-CN" altLang="en-US" sz="2400" b="0" spc="150">
                <a:solidFill>
                  <a:sysClr val="window" lastClr="FFFFFF"/>
                </a:solidFill>
                <a:latin typeface="阿里巴巴普惠体 3.0" panose="00020600040101010101" charset="-122"/>
                <a:ea typeface="阿里巴巴普惠体 3.0" panose="00020600040101010101" charset="-122"/>
              </a:rPr>
              <a:t>例如：</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阿里巴巴普惠体 3.0" panose="00020600040101010101" charset="-122"/>
                <a:ea typeface="阿里巴巴普惠体 3.0" panose="00020600040101010101" charset="-122"/>
              </a:rPr>
              <a:t>性别数据可以使用饼状图或雷达图来表示</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阿里巴巴普惠体 3.0" panose="00020600040101010101" charset="-122"/>
                <a:ea typeface="阿里巴巴普惠体 3.0" panose="00020600040101010101" charset="-122"/>
              </a:rPr>
              <a:t>商品类型数据可以使用树状图或瀑布图来表示</a:t>
            </a:r>
            <a:endParaRPr lang="zh-CN" altLang="en-US" sz="2400" b="0" spc="150">
              <a:solidFill>
                <a:sysClr val="window" lastClr="FFFFFF"/>
              </a:solidFill>
              <a:latin typeface="阿里巴巴普惠体 3.0" panose="00020600040101010101" charset="-122"/>
              <a:ea typeface="阿里巴巴普惠体 3.0" panose="00020600040101010101" charset="-122"/>
            </a:endParaRPr>
          </a:p>
        </p:txBody>
      </p:sp>
      <p:sp>
        <p:nvSpPr>
          <p:cNvPr id="13" name="文本框 12"/>
          <p:cNvSpPr txBox="1"/>
          <p:nvPr>
            <p:custDataLst>
              <p:tags r:id="rId26"/>
            </p:custDataLst>
          </p:nvPr>
        </p:nvSpPr>
        <p:spPr>
          <a:xfrm>
            <a:off x="12908280"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阿里巴巴普惠体 3.0" panose="00020600040101010101" charset="-122"/>
                <a:ea typeface="阿里巴巴普惠体 3.0" panose="00020600040101010101" charset="-122"/>
              </a:rPr>
              <a:t>时间数据是指表示时间的序列数据，如日期、时间、天数、月份等</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algn="l">
              <a:lnSpc>
                <a:spcPct val="120000"/>
              </a:lnSpc>
            </a:pP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algn="l">
              <a:lnSpc>
                <a:spcPct val="120000"/>
              </a:lnSpc>
            </a:pPr>
            <a:r>
              <a:rPr lang="zh-CN" altLang="en-US" sz="2400" b="0" spc="150">
                <a:solidFill>
                  <a:sysClr val="window" lastClr="FFFFFF"/>
                </a:solidFill>
                <a:latin typeface="阿里巴巴普惠体 3.0" panose="00020600040101010101" charset="-122"/>
                <a:ea typeface="阿里巴巴普惠体 3.0" panose="00020600040101010101" charset="-122"/>
              </a:rPr>
              <a:t>例如：</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阿里巴巴普惠体 3.0" panose="00020600040101010101" charset="-122"/>
                <a:ea typeface="阿里巴巴普惠体 3.0" panose="00020600040101010101" charset="-122"/>
              </a:rPr>
              <a:t>销售额数据的历史趋势可以使用折线图或柱状图来表示</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阿里巴巴普惠体 3.0" panose="00020600040101010101" charset="-122"/>
                <a:ea typeface="阿里巴巴普惠体 3.0" panose="00020600040101010101" charset="-122"/>
              </a:rPr>
              <a:t>天气预报可以使用热力图或地理热图来表示</a:t>
            </a:r>
            <a:endParaRPr lang="zh-CN" altLang="en-US" sz="2400" b="0" spc="150">
              <a:solidFill>
                <a:sysClr val="window" lastClr="FFFFFF"/>
              </a:solidFill>
              <a:latin typeface="阿里巴巴普惠体 3.0" panose="00020600040101010101" charset="-122"/>
              <a:ea typeface="阿里巴巴普惠体 3.0" panose="00020600040101010101" charset="-122"/>
            </a:endParaRPr>
          </a:p>
        </p:txBody>
      </p:sp>
      <p:sp>
        <p:nvSpPr>
          <p:cNvPr id="14" name="文本框 13"/>
          <p:cNvSpPr txBox="1"/>
          <p:nvPr>
            <p:custDataLst>
              <p:tags r:id="rId27"/>
            </p:custDataLst>
          </p:nvPr>
        </p:nvSpPr>
        <p:spPr>
          <a:xfrm>
            <a:off x="18420080" y="4699000"/>
            <a:ext cx="4039235" cy="6202680"/>
          </a:xfrm>
          <a:prstGeom prst="rect">
            <a:avLst/>
          </a:prstGeom>
          <a:noFill/>
        </p:spPr>
        <p:txBody>
          <a:bodyPr wrap="square" rtlCol="0" anchor="t" anchorCtr="0">
            <a:noAutofit/>
          </a:bodyPr>
          <a:lstStyle/>
          <a:p>
            <a:pPr algn="l">
              <a:lnSpc>
                <a:spcPct val="120000"/>
              </a:lnSpc>
            </a:pPr>
            <a:r>
              <a:rPr lang="zh-CN" altLang="en-US" sz="2400" b="0" spc="150">
                <a:solidFill>
                  <a:sysClr val="window" lastClr="FFFFFF"/>
                </a:solidFill>
                <a:latin typeface="阿里巴巴普惠体 3.0" panose="00020600040101010101" charset="-122"/>
                <a:ea typeface="阿里巴巴普惠体 3.0" panose="00020600040101010101" charset="-122"/>
              </a:rPr>
              <a:t>地理数据是指表示地理位置的数据，如经度、纬度、地图等</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algn="l">
              <a:lnSpc>
                <a:spcPct val="120000"/>
              </a:lnSpc>
            </a:pP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algn="l">
              <a:lnSpc>
                <a:spcPct val="120000"/>
              </a:lnSpc>
            </a:pPr>
            <a:r>
              <a:rPr lang="zh-CN" altLang="en-US" sz="2400" b="0" spc="150">
                <a:solidFill>
                  <a:sysClr val="window" lastClr="FFFFFF"/>
                </a:solidFill>
                <a:latin typeface="阿里巴巴普惠体 3.0" panose="00020600040101010101" charset="-122"/>
                <a:ea typeface="阿里巴巴普惠体 3.0" panose="00020600040101010101" charset="-122"/>
              </a:rPr>
              <a:t>例如：</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阿里巴巴普惠体 3.0" panose="00020600040101010101" charset="-122"/>
                <a:ea typeface="阿里巴巴普惠体 3.0" panose="00020600040101010101" charset="-122"/>
              </a:rPr>
              <a:t>地震分布情况可以使用地图或热力图来表示</a:t>
            </a:r>
            <a:endParaRPr lang="zh-CN" altLang="en-US" sz="2400" b="0" spc="150">
              <a:solidFill>
                <a:sysClr val="window" lastClr="FFFFFF"/>
              </a:solidFill>
              <a:latin typeface="阿里巴巴普惠体 3.0" panose="00020600040101010101" charset="-122"/>
              <a:ea typeface="阿里巴巴普惠体 3.0" panose="00020600040101010101" charset="-122"/>
            </a:endParaRPr>
          </a:p>
          <a:p>
            <a:pPr marL="342900" indent="-342900" algn="l">
              <a:lnSpc>
                <a:spcPct val="120000"/>
              </a:lnSpc>
              <a:buFont typeface="Wingdings" panose="05000000000000000000" charset="0"/>
              <a:buChar char=""/>
            </a:pPr>
            <a:r>
              <a:rPr lang="zh-CN" altLang="en-US" sz="2400" b="0" spc="150">
                <a:solidFill>
                  <a:sysClr val="window" lastClr="FFFFFF"/>
                </a:solidFill>
                <a:latin typeface="阿里巴巴普惠体 3.0" panose="00020600040101010101" charset="-122"/>
                <a:ea typeface="阿里巴巴普惠体 3.0" panose="00020600040101010101" charset="-122"/>
              </a:rPr>
              <a:t>交通拥堵情况可以使用地理热图或地理空间图来表示</a:t>
            </a:r>
            <a:endParaRPr lang="zh-CN" altLang="en-US" sz="2400" b="0" spc="150">
              <a:solidFill>
                <a:sysClr val="window" lastClr="FFFFFF"/>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3048000" y="2824480"/>
            <a:ext cx="18230850" cy="10210800"/>
          </a:xfrm>
          <a:prstGeom prst="rect">
            <a:avLst/>
          </a:prstGeom>
        </p:spPr>
      </p:pic>
      <p:sp>
        <p:nvSpPr>
          <p:cNvPr id="2" name="矩形"/>
          <p:cNvSpPr/>
          <p:nvPr>
            <p:custDataLst>
              <p:tags r:id="rId3"/>
            </p:custDataLst>
          </p:nvPr>
        </p:nvSpPr>
        <p:spPr>
          <a:xfrm>
            <a:off x="-20955" y="-635"/>
            <a:ext cx="3187700" cy="23431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940" y="255905"/>
            <a:ext cx="617537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数据的视图</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5" name="圆角矩形 4"/>
          <p:cNvSpPr/>
          <p:nvPr/>
        </p:nvSpPr>
        <p:spPr>
          <a:xfrm>
            <a:off x="3436620" y="3819525"/>
            <a:ext cx="7628890" cy="1195070"/>
          </a:xfrm>
          <a:prstGeom prst="roundRect">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7" name="直接箭头连接符 6"/>
          <p:cNvCxnSpPr/>
          <p:nvPr/>
        </p:nvCxnSpPr>
        <p:spPr>
          <a:xfrm flipV="1">
            <a:off x="5487670" y="2350135"/>
            <a:ext cx="418465" cy="135636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10" name="文本框 9"/>
          <p:cNvSpPr txBox="1"/>
          <p:nvPr/>
        </p:nvSpPr>
        <p:spPr>
          <a:xfrm>
            <a:off x="4675505" y="1431925"/>
            <a:ext cx="2653030"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数值数据</a:t>
            </a:r>
            <a:endParaRPr kumimoji="0" lang="zh-CN" altLang="en-US" sz="4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8" name="圆角矩形 7"/>
          <p:cNvSpPr/>
          <p:nvPr/>
        </p:nvSpPr>
        <p:spPr>
          <a:xfrm>
            <a:off x="3190894" y="5662930"/>
            <a:ext cx="7628890" cy="7146290"/>
          </a:xfrm>
          <a:prstGeom prst="roundRect">
            <a:avLst>
              <a:gd name="adj" fmla="val 2896"/>
            </a:avLst>
          </a:prstGeom>
          <a:noFill/>
          <a:ln w="76200" cap="flat">
            <a:gradFill>
              <a:gsLst>
                <a:gs pos="100000">
                  <a:srgbClr val="7C5E29"/>
                </a:gs>
                <a:gs pos="0">
                  <a:srgbClr val="CAAF4E"/>
                </a:gs>
              </a:gsLst>
              <a:lin ang="5400000" scaled="1"/>
            </a:gradFill>
            <a:miter lim="400000"/>
          </a:ln>
          <a:effectLst>
            <a:outerShdw blurRad="50800" dir="5400000" algn="ctr" rotWithShape="0">
              <a:srgbClr val="000000">
                <a:alpha val="43000"/>
              </a:srgbClr>
            </a:outerShdw>
          </a:effectLst>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圆角矩形 10"/>
          <p:cNvSpPr/>
          <p:nvPr/>
        </p:nvSpPr>
        <p:spPr>
          <a:xfrm>
            <a:off x="16403320" y="3601720"/>
            <a:ext cx="4873625" cy="6050280"/>
          </a:xfrm>
          <a:prstGeom prst="roundRect">
            <a:avLst>
              <a:gd name="adj" fmla="val 6566"/>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圆角矩形 11"/>
          <p:cNvSpPr/>
          <p:nvPr/>
        </p:nvSpPr>
        <p:spPr>
          <a:xfrm>
            <a:off x="16403320" y="9909810"/>
            <a:ext cx="4867910" cy="2899410"/>
          </a:xfrm>
          <a:prstGeom prst="roundRect">
            <a:avLst>
              <a:gd name="adj" fmla="val 8672"/>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 name="圆角矩形 12"/>
          <p:cNvSpPr/>
          <p:nvPr/>
        </p:nvSpPr>
        <p:spPr>
          <a:xfrm>
            <a:off x="11323955" y="6758940"/>
            <a:ext cx="4867275" cy="6050280"/>
          </a:xfrm>
          <a:prstGeom prst="roundRect">
            <a:avLst>
              <a:gd name="adj" fmla="val 5975"/>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圆角矩形 13"/>
          <p:cNvSpPr/>
          <p:nvPr/>
        </p:nvSpPr>
        <p:spPr>
          <a:xfrm>
            <a:off x="11317605" y="3601720"/>
            <a:ext cx="4867910" cy="2899410"/>
          </a:xfrm>
          <a:prstGeom prst="roundRect">
            <a:avLst>
              <a:gd name="adj" fmla="val 9680"/>
            </a:avLst>
          </a:prstGeom>
          <a:noFill/>
          <a:ln w="76200" cap="flat">
            <a:gradFill>
              <a:gsLst>
                <a:gs pos="100000">
                  <a:srgbClr val="7C5E29"/>
                </a:gs>
                <a:gs pos="0">
                  <a:srgbClr val="CAAF4E"/>
                </a:gs>
              </a:gsLst>
              <a:lin ang="5400000" scaled="1"/>
            </a:gra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15" name="直接箭头连接符 14"/>
          <p:cNvCxnSpPr/>
          <p:nvPr/>
        </p:nvCxnSpPr>
        <p:spPr>
          <a:xfrm flipH="1" flipV="1">
            <a:off x="7328535" y="2237105"/>
            <a:ext cx="5934075" cy="135636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16" name="文本框 15"/>
          <p:cNvSpPr txBox="1"/>
          <p:nvPr/>
        </p:nvSpPr>
        <p:spPr>
          <a:xfrm>
            <a:off x="511810" y="7099300"/>
            <a:ext cx="2421890"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地理数据</a:t>
            </a:r>
            <a:endParaRPr kumimoji="0" lang="zh-CN" altLang="en-US" sz="4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7" name="文本框 16"/>
          <p:cNvSpPr txBox="1"/>
          <p:nvPr/>
        </p:nvSpPr>
        <p:spPr>
          <a:xfrm>
            <a:off x="21443315" y="5440680"/>
            <a:ext cx="2378075"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分类数据</a:t>
            </a:r>
            <a:endParaRPr kumimoji="0" lang="zh-CN" altLang="en-US" sz="4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9" name="文本框 18"/>
          <p:cNvSpPr txBox="1"/>
          <p:nvPr/>
        </p:nvSpPr>
        <p:spPr>
          <a:xfrm>
            <a:off x="21483955" y="11002645"/>
            <a:ext cx="2378075" cy="919480"/>
          </a:xfrm>
          <a:prstGeom prst="rect">
            <a:avLst/>
          </a:prstGeom>
          <a:noFill/>
          <a:ln w="57150" cap="rnd">
            <a:gradFill>
              <a:gsLst>
                <a:gs pos="100000">
                  <a:srgbClr val="7C5E29"/>
                </a:gs>
                <a:gs pos="0">
                  <a:srgbClr val="CAAF4E"/>
                </a:gs>
              </a:gsLst>
              <a:lin ang="5400000" scaled="1"/>
            </a:gradFill>
            <a:round/>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ctr" defTabSz="821690" rtl="0" fontAlgn="auto" latinLnBrk="0" hangingPunct="0">
              <a:lnSpc>
                <a:spcPct val="130000"/>
              </a:lnSpc>
              <a:spcBef>
                <a:spcPts val="0"/>
              </a:spcBef>
              <a:spcAft>
                <a:spcPts val="0"/>
              </a:spcAft>
              <a:buClrTx/>
              <a:buSzTx/>
              <a:buFontTx/>
              <a:buNone/>
            </a:pPr>
            <a:r>
              <a:rPr kumimoji="0" lang="zh-CN" altLang="en-US" sz="4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时间数据</a:t>
            </a:r>
            <a:endParaRPr kumimoji="0" lang="zh-CN" altLang="en-US" sz="4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cxnSp>
        <p:nvCxnSpPr>
          <p:cNvPr id="20" name="直接箭头连接符 19"/>
          <p:cNvCxnSpPr/>
          <p:nvPr/>
        </p:nvCxnSpPr>
        <p:spPr>
          <a:xfrm flipH="1" flipV="1">
            <a:off x="2258695" y="8018780"/>
            <a:ext cx="789305" cy="55753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1" name="直接箭头连接符 20"/>
          <p:cNvCxnSpPr>
            <a:endCxn id="19" idx="0"/>
          </p:cNvCxnSpPr>
          <p:nvPr/>
        </p:nvCxnSpPr>
        <p:spPr>
          <a:xfrm>
            <a:off x="21393150" y="10492740"/>
            <a:ext cx="1280160" cy="509905"/>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2" name="直接箭头连接符 21"/>
          <p:cNvCxnSpPr/>
          <p:nvPr/>
        </p:nvCxnSpPr>
        <p:spPr>
          <a:xfrm flipV="1">
            <a:off x="16191230" y="6501130"/>
            <a:ext cx="5749925" cy="287401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23" name="直接箭头连接符 22"/>
          <p:cNvCxnSpPr/>
          <p:nvPr/>
        </p:nvCxnSpPr>
        <p:spPr>
          <a:xfrm>
            <a:off x="21278850" y="4638040"/>
            <a:ext cx="662305" cy="745490"/>
          </a:xfrm>
          <a:prstGeom prst="straightConnector1">
            <a:avLst/>
          </a:prstGeom>
          <a:ln w="76200" cap="rnd">
            <a:gradFill>
              <a:gsLst>
                <a:gs pos="100000">
                  <a:srgbClr val="7C5E29"/>
                </a:gs>
                <a:gs pos="0">
                  <a:srgbClr val="CAAF4E"/>
                </a:gs>
              </a:gsLst>
              <a:lin ang="5400000" scaled="1"/>
            </a:gra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24" name="文本框 23"/>
          <p:cNvSpPr txBox="1"/>
          <p:nvPr/>
        </p:nvSpPr>
        <p:spPr>
          <a:xfrm>
            <a:off x="6096000" y="6684010"/>
            <a:ext cx="12192000" cy="3473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rPr>
              <a:t>11.91</a:t>
            </a:r>
            <a:endParaRPr kumimoji="0" lang="zh-CN" altLang="en-US" sz="16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ppt_x"/>
                                          </p:val>
                                        </p:tav>
                                        <p:tav tm="100000">
                                          <p:val>
                                            <p:strVal val="#ppt_x"/>
                                          </p:val>
                                        </p:tav>
                                      </p:tavLst>
                                    </p:anim>
                                    <p:anim calcmode="lin" valueType="num">
                                      <p:cBhvr additive="base">
                                        <p:cTn id="6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additive="base">
                                        <p:cTn id="81" dur="500" fill="hold"/>
                                        <p:tgtEl>
                                          <p:spTgt spid="23"/>
                                        </p:tgtEl>
                                        <p:attrNameLst>
                                          <p:attrName>ppt_x</p:attrName>
                                        </p:attrNameLst>
                                      </p:cBhvr>
                                      <p:tavLst>
                                        <p:tav tm="0">
                                          <p:val>
                                            <p:strVal val="#ppt_x"/>
                                          </p:val>
                                        </p:tav>
                                        <p:tav tm="100000">
                                          <p:val>
                                            <p:strVal val="#ppt_x"/>
                                          </p:val>
                                        </p:tav>
                                      </p:tavLst>
                                    </p:anim>
                                    <p:anim calcmode="lin" valueType="num">
                                      <p:cBhvr additive="base">
                                        <p:cTn id="82" dur="500" fill="hold"/>
                                        <p:tgtEl>
                                          <p:spTgt spid="2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0" grpId="0" bldLvl="0" animBg="1"/>
      <p:bldP spid="8" grpId="0" bldLvl="0" animBg="1"/>
      <p:bldP spid="11" grpId="0" bldLvl="0" animBg="1"/>
      <p:bldP spid="12" grpId="0" bldLvl="0" animBg="1"/>
      <p:bldP spid="13" grpId="0" bldLvl="0" animBg="1"/>
      <p:bldP spid="14" grpId="0" bldLvl="0" animBg="1"/>
      <p:bldP spid="16" grpId="0" bldLvl="0" animBg="1"/>
      <p:bldP spid="17" grpId="0" bldLvl="0" animBg="1"/>
      <p:bldP spid="1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阿里巴巴普惠体 3.0" panose="00020600040101010101" charset="-122"/>
                <a:ea typeface="阿里巴巴普惠体 3.0" panose="00020600040101010101" charset="-122"/>
              </a:rPr>
              <a:t>数据可视化</a:t>
            </a:r>
            <a:r>
              <a:rPr lang="zh-CN" b="0" dirty="0">
                <a:latin typeface="阿里巴巴普惠体 3.0" panose="00020600040101010101" charset="-122"/>
                <a:ea typeface="阿里巴巴普惠体 3.0" panose="00020600040101010101" charset="-122"/>
              </a:rPr>
              <a:t>基础</a:t>
            </a:r>
            <a:endParaRPr lang="zh-CN" b="0" dirty="0">
              <a:latin typeface="阿里巴巴普惠体 3.0" panose="00020600040101010101" charset="-122"/>
              <a:ea typeface="阿里巴巴普惠体 3.0" panose="00020600040101010101"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85 Bold" panose="00020600040101010101" charset="-122"/>
                <a:ea typeface="Alibaba PuHuiTi 3.0 85 Bold" panose="00020600040101010101" charset="-122"/>
              </a:rPr>
              <a:t>1</a:t>
            </a:r>
            <a:endParaRPr sz="8000">
              <a:latin typeface="Alibaba PuHuiTi 3.0 85 Bold" panose="00020600040101010101" charset="-122"/>
              <a:ea typeface="Alibaba PuHuiTi 3.0 85 Bold" panose="00020600040101010101" charset="-122"/>
            </a:endParaRPr>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可视化图表类型</a:t>
            </a:r>
            <a:endParaRPr lang="zh-CN" b="0" dirty="0">
              <a:latin typeface="阿里巴巴普惠体 3.0" panose="00020600040101010101" charset="-122"/>
              <a:ea typeface="阿里巴巴普惠体 3.0" panose="00020600040101010101"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85 Bold" panose="00020600040101010101" charset="-122"/>
                <a:ea typeface="Alibaba PuHuiTi 3.0 85 Bold" panose="00020600040101010101" charset="-122"/>
              </a:rPr>
              <a:t>2</a:t>
            </a:r>
            <a:endParaRPr sz="8000">
              <a:latin typeface="Alibaba PuHuiTi 3.0 85 Bold" panose="00020600040101010101" charset="-122"/>
              <a:ea typeface="Alibaba PuHuiTi 3.0 85 Bold" panose="00020600040101010101" charset="-122"/>
            </a:endParaRPr>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阿里巴巴普惠体 3.0" panose="00020600040101010101" charset="-122"/>
                <a:ea typeface="阿里巴巴普惠体 3.0" panose="00020600040101010101" charset="-122"/>
              </a:rPr>
              <a:t>数据可视化的特点</a:t>
            </a:r>
            <a:endParaRPr lang="zh-CN" dirty="0">
              <a:latin typeface="阿里巴巴普惠体 3.0" panose="00020600040101010101" charset="-122"/>
              <a:ea typeface="阿里巴巴普惠体 3.0" panose="00020600040101010101" charset="-122"/>
            </a:endParaRPr>
          </a:p>
        </p:txBody>
      </p:sp>
      <p:sp>
        <p:nvSpPr>
          <p:cNvPr id="211" name="3"/>
          <p:cNvSpPr/>
          <p:nvPr/>
        </p:nvSpPr>
        <p:spPr>
          <a:xfrm>
            <a:off x="1257300" y="7604125"/>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85 Bold" panose="00020600040101010101" charset="-122"/>
                <a:ea typeface="Alibaba PuHuiTi 3.0 85 Bold" panose="00020600040101010101" charset="-122"/>
              </a:rPr>
              <a:t>3</a:t>
            </a:r>
            <a:endParaRPr sz="8000">
              <a:latin typeface="Alibaba PuHuiTi 3.0 85 Bold" panose="00020600040101010101" charset="-122"/>
              <a:ea typeface="Alibaba PuHuiTi 3.0 85 Bold" panose="00020600040101010101" charset="-122"/>
            </a:endParaRPr>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数据可视化的挑战</a:t>
            </a:r>
            <a:endParaRPr lang="zh-CN" b="0" dirty="0">
              <a:latin typeface="阿里巴巴普惠体 3.0" panose="00020600040101010101" charset="-122"/>
              <a:ea typeface="阿里巴巴普惠体 3.0" panose="00020600040101010101"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85 Bold" panose="00020600040101010101" charset="-122"/>
                <a:ea typeface="Alibaba PuHuiTi 3.0 85 Bold" panose="00020600040101010101" charset="-122"/>
                <a:cs typeface="Trebuchet MS Bold" panose="020B0703020202090204" charset="0"/>
              </a:rPr>
              <a:t>4</a:t>
            </a:r>
            <a:endParaRPr sz="8000">
              <a:latin typeface="Alibaba PuHuiTi 3.0 85 Bold" panose="00020600040101010101" charset="-122"/>
              <a:ea typeface="Alibaba PuHuiTi 3.0 85 Bold" panose="00020600040101010101" charset="-122"/>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数据分析</a:t>
            </a:r>
            <a:endParaRPr lang="zh-CN" b="0" dirty="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000">
                <a:latin typeface="Alibaba PuHuiTi 3.0 85 Bold" panose="00020600040101010101" charset="-122"/>
                <a:ea typeface="Alibaba PuHuiTi 3.0 85 Bold" panose="00020600040101010101" charset="-122"/>
              </a:rPr>
              <a:t>5</a:t>
            </a:r>
            <a:endParaRPr sz="8000">
              <a:latin typeface="Alibaba PuHuiTi 3.0 85 Bold" panose="00020600040101010101" charset="-122"/>
              <a:ea typeface="Alibaba PuHuiTi 3.0 85 Bold" panose="00020600040101010101" charset="-122"/>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数据可视化工具介绍</a:t>
            </a:r>
            <a:endParaRPr lang="zh-CN" b="0" dirty="0">
              <a:latin typeface="阿里巴巴普惠体 3.0" panose="00020600040101010101" charset="-122"/>
              <a:ea typeface="阿里巴巴普惠体 3.0" panose="00020600040101010101"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000">
                <a:latin typeface="Alibaba PuHuiTi 3.0 85 Bold" panose="00020600040101010101" charset="-122"/>
                <a:ea typeface="Alibaba PuHuiTi 3.0 85 Bold" panose="00020600040101010101" charset="-122"/>
              </a:rPr>
              <a:t>6</a:t>
            </a:r>
            <a:endParaRPr sz="8000">
              <a:latin typeface="Alibaba PuHuiTi 3.0 85 Bold" panose="00020600040101010101" charset="-122"/>
              <a:ea typeface="Alibaba PuHuiTi 3.0 85 Bold" panose="00020600040101010101" charset="-122"/>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数据可视化分析过程</a:t>
            </a:r>
            <a:endParaRPr lang="zh-CN" b="0" dirty="0">
              <a:latin typeface="阿里巴巴普惠体 3.0" panose="00020600040101010101" charset="-122"/>
              <a:ea typeface="阿里巴巴普惠体 3.0" panose="00020600040101010101"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000">
                <a:latin typeface="Alibaba PuHuiTi 3.0 85 Bold" panose="00020600040101010101" charset="-122"/>
                <a:ea typeface="Alibaba PuHuiTi 3.0 85 Bold" panose="00020600040101010101" charset="-122"/>
              </a:rPr>
              <a:t>7</a:t>
            </a:r>
            <a:endParaRPr sz="8000">
              <a:latin typeface="Alibaba PuHuiTi 3.0 85 Bold" panose="00020600040101010101" charset="-122"/>
              <a:ea typeface="Alibaba PuHuiTi 3.0 85 Bold" panose="00020600040101010101" charset="-122"/>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实验一</a:t>
            </a:r>
            <a:endParaRPr lang="zh-CN" b="0" dirty="0">
              <a:latin typeface="阿里巴巴普惠体 3.0" panose="00020600040101010101" charset="-122"/>
              <a:ea typeface="阿里巴巴普惠体 3.0" panose="00020600040101010101"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000">
                <a:latin typeface="Alibaba PuHuiTi 3.0 85 Bold" panose="00020600040101010101" charset="-122"/>
                <a:ea typeface="Alibaba PuHuiTi 3.0 85 Bold" panose="00020600040101010101" charset="-122"/>
              </a:rPr>
              <a:t>8</a:t>
            </a:r>
            <a:endParaRPr sz="8000">
              <a:latin typeface="Alibaba PuHuiTi 3.0 85 Bold" panose="00020600040101010101" charset="-122"/>
              <a:ea typeface="Alibaba PuHuiTi 3.0 85 Bold" panose="00020600040101010101" charset="-122"/>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custDataLst>
              <p:tags r:id="rId1"/>
            </p:custDataLst>
          </p:nvPr>
        </p:nvSpPr>
        <p:spPr>
          <a:xfrm>
            <a:off x="8567420" y="1535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2"/>
          <a:stretch>
            <a:fillRect/>
          </a:stretch>
        </p:blipFill>
        <p:spPr>
          <a:xfrm>
            <a:off x="3364230" y="5342255"/>
            <a:ext cx="4537710" cy="7707630"/>
          </a:xfrm>
          <a:prstGeom prst="rect">
            <a:avLst/>
          </a:prstGeom>
        </p:spPr>
      </p:pic>
      <p:sp>
        <p:nvSpPr>
          <p:cNvPr id="10" name="文本框 9"/>
          <p:cNvSpPr txBox="1"/>
          <p:nvPr/>
        </p:nvSpPr>
        <p:spPr>
          <a:xfrm>
            <a:off x="9329420" y="4330700"/>
            <a:ext cx="11757025"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88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什么操作会产生数据？</a:t>
            </a:r>
            <a:endParaRPr kumimoji="0" lang="zh-CN" altLang="en-US" sz="88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3" name="云形 2"/>
          <p:cNvSpPr/>
          <p:nvPr>
            <p:custDataLst>
              <p:tags r:id="rId3"/>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5" name="云形 4"/>
          <p:cNvSpPr/>
          <p:nvPr>
            <p:custDataLst>
              <p:tags r:id="rId4"/>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7" name="云形 6"/>
          <p:cNvSpPr/>
          <p:nvPr>
            <p:custDataLst>
              <p:tags r:id="rId5"/>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a:off x="3639820" y="297434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000">
              <a:latin typeface="Alibaba PuHuiTi 3.0 75 SemiBold" panose="00020600040101010101" charset="-122"/>
              <a:ea typeface="Alibaba PuHuiTi 3.0 75 SemiBold" panose="00020600040101010101" charset="-122"/>
            </a:endParaRPr>
          </a:p>
        </p:txBody>
      </p:sp>
      <p:sp>
        <p:nvSpPr>
          <p:cNvPr id="5" name="六边形 4"/>
          <p:cNvSpPr/>
          <p:nvPr/>
        </p:nvSpPr>
        <p:spPr>
          <a:xfrm>
            <a:off x="3639820" y="615950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000">
              <a:latin typeface="Alibaba PuHuiTi 3.0 75 SemiBold" panose="00020600040101010101" charset="-122"/>
              <a:ea typeface="Alibaba PuHuiTi 3.0 75 SemiBold" panose="00020600040101010101" charset="-122"/>
            </a:endParaRPr>
          </a:p>
        </p:txBody>
      </p:sp>
      <p:sp>
        <p:nvSpPr>
          <p:cNvPr id="6" name="六边形 5"/>
          <p:cNvSpPr/>
          <p:nvPr/>
        </p:nvSpPr>
        <p:spPr>
          <a:xfrm>
            <a:off x="14230350" y="296799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000">
              <a:latin typeface="Alibaba PuHuiTi 3.0 75 SemiBold" panose="00020600040101010101" charset="-122"/>
              <a:ea typeface="Alibaba PuHuiTi 3.0 75 SemiBold" panose="00020600040101010101" charset="-122"/>
            </a:endParaRPr>
          </a:p>
        </p:txBody>
      </p:sp>
      <p:sp>
        <p:nvSpPr>
          <p:cNvPr id="8" name="六边形 7"/>
          <p:cNvSpPr/>
          <p:nvPr/>
        </p:nvSpPr>
        <p:spPr>
          <a:xfrm>
            <a:off x="14230350" y="6139180"/>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000">
              <a:latin typeface="Alibaba PuHuiTi 3.0 75 SemiBold" panose="00020600040101010101" charset="-122"/>
              <a:ea typeface="Alibaba PuHuiTi 3.0 75 SemiBold" panose="00020600040101010101" charset="-122"/>
            </a:endParaRPr>
          </a:p>
        </p:txBody>
      </p:sp>
      <p:sp>
        <p:nvSpPr>
          <p:cNvPr id="9" name="文本框 8"/>
          <p:cNvSpPr txBox="1"/>
          <p:nvPr/>
        </p:nvSpPr>
        <p:spPr>
          <a:xfrm>
            <a:off x="5745480" y="2834114"/>
            <a:ext cx="4708336" cy="1568450"/>
          </a:xfrm>
          <a:prstGeom prst="rect">
            <a:avLst/>
          </a:prstGeom>
          <a:noFill/>
        </p:spPr>
        <p:txBody>
          <a:bodyPr wrap="square" rtlCol="0">
            <a:spAutoFit/>
          </a:bodyPr>
          <a:lstStyle/>
          <a:p>
            <a:pPr algn="l"/>
            <a:r>
              <a:rPr lang="zh-CN" sz="4800" b="0" dirty="0">
                <a:solidFill>
                  <a:srgbClr val="535353"/>
                </a:solidFill>
                <a:latin typeface="阿里巴巴普惠体 3.0" panose="00020600040101010101" charset="-122"/>
                <a:ea typeface="阿里巴巴普惠体 3.0" panose="00020600040101010101" charset="-122"/>
                <a:cs typeface="Trebuchet MS" panose="020B0703020202090204"/>
              </a:rPr>
              <a:t>人工输入数据，如调查问卷</a:t>
            </a:r>
            <a:endParaRPr lang="zh-CN" sz="4800" b="0" dirty="0">
              <a:solidFill>
                <a:srgbClr val="535353"/>
              </a:solidFill>
              <a:latin typeface="阿里巴巴普惠体 3.0" panose="00020600040101010101" charset="-122"/>
              <a:ea typeface="阿里巴巴普惠体 3.0" panose="00020600040101010101" charset="-122"/>
              <a:cs typeface="Trebuchet MS" panose="020B0703020202090204"/>
            </a:endParaRPr>
          </a:p>
        </p:txBody>
      </p:sp>
      <p:sp>
        <p:nvSpPr>
          <p:cNvPr id="10" name="文本框 9"/>
          <p:cNvSpPr txBox="1"/>
          <p:nvPr/>
        </p:nvSpPr>
        <p:spPr>
          <a:xfrm>
            <a:off x="16667480" y="2834114"/>
            <a:ext cx="4450080" cy="1568450"/>
          </a:xfrm>
          <a:prstGeom prst="rect">
            <a:avLst/>
          </a:prstGeom>
          <a:noFill/>
        </p:spPr>
        <p:txBody>
          <a:bodyPr wrap="square" rtlCol="0">
            <a:spAutoFit/>
          </a:bodyPr>
          <a:lstStyle/>
          <a:p>
            <a:pPr algn="l"/>
            <a:r>
              <a:rPr lang="zh-CN" sz="4800" b="0" dirty="0">
                <a:solidFill>
                  <a:srgbClr val="535353"/>
                </a:solidFill>
                <a:latin typeface="阿里巴巴普惠体 3.0" panose="00020600040101010101" charset="-122"/>
                <a:ea typeface="阿里巴巴普惠体 3.0" panose="00020600040101010101" charset="-122"/>
                <a:cs typeface="Trebuchet MS" panose="020B0703020202090204"/>
              </a:rPr>
              <a:t>传感器和仪器收集的数据</a:t>
            </a:r>
            <a:endParaRPr lang="zh-CN" sz="4800" b="0" dirty="0">
              <a:solidFill>
                <a:srgbClr val="535353"/>
              </a:solidFill>
              <a:latin typeface="阿里巴巴普惠体 3.0" panose="00020600040101010101" charset="-122"/>
              <a:ea typeface="阿里巴巴普惠体 3.0" panose="00020600040101010101" charset="-122"/>
              <a:cs typeface="Trebuchet MS" panose="020B0703020202090204"/>
            </a:endParaRPr>
          </a:p>
        </p:txBody>
      </p:sp>
      <p:sp>
        <p:nvSpPr>
          <p:cNvPr id="11" name="文本框 10"/>
          <p:cNvSpPr txBox="1"/>
          <p:nvPr/>
        </p:nvSpPr>
        <p:spPr>
          <a:xfrm>
            <a:off x="5745480" y="6073775"/>
            <a:ext cx="5483826" cy="1568450"/>
          </a:xfrm>
          <a:prstGeom prst="rect">
            <a:avLst/>
          </a:prstGeom>
          <a:noFill/>
        </p:spPr>
        <p:txBody>
          <a:bodyPr wrap="square" rtlCol="0">
            <a:spAutoFit/>
          </a:bodyPr>
          <a:lstStyle/>
          <a:p>
            <a:pPr algn="l"/>
            <a:r>
              <a:rPr lang="zh-CN" sz="4800" b="0" dirty="0">
                <a:solidFill>
                  <a:srgbClr val="535353"/>
                </a:solidFill>
                <a:latin typeface="阿里巴巴普惠体 3.0" panose="00020600040101010101" charset="-122"/>
                <a:ea typeface="阿里巴巴普惠体 3.0" panose="00020600040101010101" charset="-122"/>
                <a:cs typeface="Trebuchet MS" panose="020B0703020202090204"/>
              </a:rPr>
              <a:t>计算机、网络产生的各种日志记录</a:t>
            </a:r>
            <a:endParaRPr lang="zh-CN" sz="4800" b="0" dirty="0">
              <a:solidFill>
                <a:srgbClr val="535353"/>
              </a:solidFill>
              <a:latin typeface="阿里巴巴普惠体 3.0" panose="00020600040101010101" charset="-122"/>
              <a:ea typeface="阿里巴巴普惠体 3.0" panose="00020600040101010101" charset="-122"/>
              <a:cs typeface="Trebuchet MS" panose="020B0703020202090204"/>
            </a:endParaRPr>
          </a:p>
        </p:txBody>
      </p:sp>
      <p:sp>
        <p:nvSpPr>
          <p:cNvPr id="12" name="文本框 11"/>
          <p:cNvSpPr txBox="1"/>
          <p:nvPr/>
        </p:nvSpPr>
        <p:spPr>
          <a:xfrm>
            <a:off x="16667480" y="6319520"/>
            <a:ext cx="3230880" cy="829945"/>
          </a:xfrm>
          <a:prstGeom prst="rect">
            <a:avLst/>
          </a:prstGeom>
          <a:noFill/>
        </p:spPr>
        <p:txBody>
          <a:bodyPr wrap="none" rtlCol="0">
            <a:spAutoFit/>
          </a:bodyPr>
          <a:lstStyle/>
          <a:p>
            <a:pPr algn="l"/>
            <a:r>
              <a:rPr lang="zh-CN" sz="4800" b="0">
                <a:solidFill>
                  <a:srgbClr val="535353"/>
                </a:solidFill>
                <a:latin typeface="阿里巴巴普惠体 3.0" panose="00020600040101010101" charset="-122"/>
                <a:ea typeface="阿里巴巴普惠体 3.0" panose="00020600040101010101" charset="-122"/>
                <a:cs typeface="Trebuchet MS" panose="020B0703020202090204"/>
              </a:rPr>
              <a:t>交易和交互</a:t>
            </a:r>
            <a:endParaRPr lang="zh-CN" sz="4800" b="0">
              <a:solidFill>
                <a:srgbClr val="535353"/>
              </a:solidFill>
              <a:latin typeface="阿里巴巴普惠体 3.0" panose="00020600040101010101" charset="-122"/>
              <a:ea typeface="阿里巴巴普惠体 3.0" panose="00020600040101010101" charset="-122"/>
              <a:cs typeface="Trebuchet MS" panose="020B0703020202090204"/>
            </a:endParaRPr>
          </a:p>
        </p:txBody>
      </p:sp>
      <p:sp>
        <p:nvSpPr>
          <p:cNvPr id="14" name="文本框 13"/>
          <p:cNvSpPr txBox="1"/>
          <p:nvPr/>
        </p:nvSpPr>
        <p:spPr>
          <a:xfrm>
            <a:off x="3881120" y="3171190"/>
            <a:ext cx="1076960" cy="1014730"/>
          </a:xfrm>
          <a:prstGeom prst="rect">
            <a:avLst/>
          </a:prstGeom>
          <a:noFill/>
        </p:spPr>
        <p:txBody>
          <a:bodyPr wrap="none" rtlCol="0">
            <a:spAutoFit/>
          </a:bodyPr>
          <a:lstStyle/>
          <a:p>
            <a:r>
              <a:rPr lang="en-US" altLang="zh-CN" sz="6000">
                <a:solidFill>
                  <a:schemeClr val="bg1"/>
                </a:solidFill>
                <a:latin typeface="Alibaba PuHuiTi 3.0 75 SemiBold" panose="00020600040101010101" charset="-122"/>
                <a:ea typeface="Alibaba PuHuiTi 3.0 75 SemiBold" panose="00020600040101010101" charset="-122"/>
              </a:rPr>
              <a:t>01</a:t>
            </a:r>
            <a:endParaRPr lang="en-US" altLang="zh-CN" sz="6000">
              <a:solidFill>
                <a:schemeClr val="bg1"/>
              </a:solidFill>
              <a:latin typeface="Alibaba PuHuiTi 3.0 75 SemiBold" panose="00020600040101010101" charset="-122"/>
              <a:ea typeface="Alibaba PuHuiTi 3.0 75 SemiBold" panose="00020600040101010101" charset="-122"/>
            </a:endParaRPr>
          </a:p>
        </p:txBody>
      </p:sp>
      <p:sp>
        <p:nvSpPr>
          <p:cNvPr id="16" name="文本框 15"/>
          <p:cNvSpPr txBox="1"/>
          <p:nvPr/>
        </p:nvSpPr>
        <p:spPr>
          <a:xfrm>
            <a:off x="14471650" y="3182620"/>
            <a:ext cx="1076960" cy="1014730"/>
          </a:xfrm>
          <a:prstGeom prst="rect">
            <a:avLst/>
          </a:prstGeom>
          <a:noFill/>
        </p:spPr>
        <p:txBody>
          <a:bodyPr wrap="none" rtlCol="0">
            <a:spAutoFit/>
          </a:bodyPr>
          <a:lstStyle/>
          <a:p>
            <a:r>
              <a:rPr lang="en-US" altLang="zh-CN" sz="6000">
                <a:solidFill>
                  <a:schemeClr val="bg1"/>
                </a:solidFill>
                <a:latin typeface="Alibaba PuHuiTi 3.0 75 SemiBold" panose="00020600040101010101" charset="-122"/>
                <a:ea typeface="Alibaba PuHuiTi 3.0 75 SemiBold" panose="00020600040101010101" charset="-122"/>
              </a:rPr>
              <a:t>02</a:t>
            </a:r>
            <a:endParaRPr lang="en-US" altLang="zh-CN" sz="6000">
              <a:solidFill>
                <a:schemeClr val="bg1"/>
              </a:solidFill>
              <a:latin typeface="Alibaba PuHuiTi 3.0 75 SemiBold" panose="00020600040101010101" charset="-122"/>
              <a:ea typeface="Alibaba PuHuiTi 3.0 75 SemiBold" panose="00020600040101010101" charset="-122"/>
            </a:endParaRPr>
          </a:p>
        </p:txBody>
      </p:sp>
      <p:sp>
        <p:nvSpPr>
          <p:cNvPr id="19" name="文本框 18"/>
          <p:cNvSpPr txBox="1"/>
          <p:nvPr/>
        </p:nvSpPr>
        <p:spPr>
          <a:xfrm>
            <a:off x="3881120" y="6381750"/>
            <a:ext cx="1076960" cy="1014730"/>
          </a:xfrm>
          <a:prstGeom prst="rect">
            <a:avLst/>
          </a:prstGeom>
          <a:noFill/>
        </p:spPr>
        <p:txBody>
          <a:bodyPr wrap="none" rtlCol="0">
            <a:spAutoFit/>
          </a:bodyPr>
          <a:lstStyle/>
          <a:p>
            <a:r>
              <a:rPr lang="en-US" altLang="zh-CN" sz="6000">
                <a:solidFill>
                  <a:schemeClr val="bg1"/>
                </a:solidFill>
                <a:latin typeface="Alibaba PuHuiTi 3.0 75 SemiBold" panose="00020600040101010101" charset="-122"/>
                <a:ea typeface="Alibaba PuHuiTi 3.0 75 SemiBold" panose="00020600040101010101" charset="-122"/>
              </a:rPr>
              <a:t>03</a:t>
            </a:r>
            <a:endParaRPr lang="en-US" altLang="zh-CN" sz="6000">
              <a:solidFill>
                <a:schemeClr val="bg1"/>
              </a:solidFill>
              <a:latin typeface="Alibaba PuHuiTi 3.0 75 SemiBold" panose="00020600040101010101" charset="-122"/>
              <a:ea typeface="Alibaba PuHuiTi 3.0 75 SemiBold" panose="00020600040101010101" charset="-122"/>
            </a:endParaRPr>
          </a:p>
        </p:txBody>
      </p:sp>
      <p:sp>
        <p:nvSpPr>
          <p:cNvPr id="20" name="文本框 19"/>
          <p:cNvSpPr txBox="1"/>
          <p:nvPr/>
        </p:nvSpPr>
        <p:spPr>
          <a:xfrm>
            <a:off x="14471650" y="6344920"/>
            <a:ext cx="1076960" cy="1014730"/>
          </a:xfrm>
          <a:prstGeom prst="rect">
            <a:avLst/>
          </a:prstGeom>
          <a:noFill/>
        </p:spPr>
        <p:txBody>
          <a:bodyPr wrap="none" rtlCol="0">
            <a:spAutoFit/>
          </a:bodyPr>
          <a:lstStyle/>
          <a:p>
            <a:r>
              <a:rPr lang="en-US" altLang="zh-CN" sz="6000">
                <a:solidFill>
                  <a:schemeClr val="bg1"/>
                </a:solidFill>
                <a:latin typeface="Alibaba PuHuiTi 3.0 75 SemiBold" panose="00020600040101010101" charset="-122"/>
                <a:ea typeface="Alibaba PuHuiTi 3.0 75 SemiBold" panose="00020600040101010101" charset="-122"/>
              </a:rPr>
              <a:t>04</a:t>
            </a:r>
            <a:endParaRPr lang="en-US" altLang="zh-CN" sz="6000">
              <a:solidFill>
                <a:schemeClr val="bg1"/>
              </a:solidFill>
              <a:latin typeface="Alibaba PuHuiTi 3.0 75 SemiBold" panose="00020600040101010101" charset="-122"/>
              <a:ea typeface="Alibaba PuHuiTi 3.0 75 SemiBold" panose="00020600040101010101" charset="-122"/>
            </a:endParaRPr>
          </a:p>
        </p:txBody>
      </p:sp>
      <p:sp>
        <p:nvSpPr>
          <p:cNvPr id="7" name="矩形"/>
          <p:cNvSpPr/>
          <p:nvPr>
            <p:custDataLst>
              <p:tags r:id="rId1"/>
            </p:custDataLst>
          </p:nvPr>
        </p:nvSpPr>
        <p:spPr>
          <a:xfrm>
            <a:off x="-20955" y="-1270"/>
            <a:ext cx="2722880" cy="23495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2" name="数据可视化对企业的价值"/>
          <p:cNvSpPr txBox="1"/>
          <p:nvPr>
            <p:custDataLst>
              <p:tags r:id="rId2"/>
            </p:custDataLst>
          </p:nvPr>
        </p:nvSpPr>
        <p:spPr>
          <a:xfrm>
            <a:off x="26035" y="255905"/>
            <a:ext cx="5924550" cy="101536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产生数据</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15" name="六边形 14"/>
          <p:cNvSpPr/>
          <p:nvPr>
            <p:custDataLst>
              <p:tags r:id="rId3"/>
            </p:custDataLst>
          </p:nvPr>
        </p:nvSpPr>
        <p:spPr>
          <a:xfrm>
            <a:off x="3639820" y="9269095"/>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000">
              <a:latin typeface="Alibaba PuHuiTi 3.0 75 SemiBold" panose="00020600040101010101" charset="-122"/>
              <a:ea typeface="Alibaba PuHuiTi 3.0 75 SemiBold" panose="00020600040101010101" charset="-122"/>
            </a:endParaRPr>
          </a:p>
        </p:txBody>
      </p:sp>
      <p:sp>
        <p:nvSpPr>
          <p:cNvPr id="17" name="六边形 16"/>
          <p:cNvSpPr/>
          <p:nvPr>
            <p:custDataLst>
              <p:tags r:id="rId4"/>
            </p:custDataLst>
          </p:nvPr>
        </p:nvSpPr>
        <p:spPr>
          <a:xfrm>
            <a:off x="14230350" y="9248775"/>
            <a:ext cx="1559560" cy="1366520"/>
          </a:xfrm>
          <a:prstGeom prst="hexagon">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000">
              <a:latin typeface="Alibaba PuHuiTi 3.0 75 SemiBold" panose="00020600040101010101" charset="-122"/>
              <a:ea typeface="Alibaba PuHuiTi 3.0 75 SemiBold" panose="00020600040101010101" charset="-122"/>
            </a:endParaRPr>
          </a:p>
        </p:txBody>
      </p:sp>
      <p:sp>
        <p:nvSpPr>
          <p:cNvPr id="18" name="文本框 17"/>
          <p:cNvSpPr txBox="1"/>
          <p:nvPr>
            <p:custDataLst>
              <p:tags r:id="rId5"/>
            </p:custDataLst>
          </p:nvPr>
        </p:nvSpPr>
        <p:spPr>
          <a:xfrm>
            <a:off x="5745480" y="9510395"/>
            <a:ext cx="5669280" cy="829945"/>
          </a:xfrm>
          <a:prstGeom prst="rect">
            <a:avLst/>
          </a:prstGeom>
          <a:noFill/>
        </p:spPr>
        <p:txBody>
          <a:bodyPr wrap="none" rtlCol="0">
            <a:spAutoFit/>
          </a:bodyPr>
          <a:lstStyle/>
          <a:p>
            <a:pPr algn="l"/>
            <a:r>
              <a:rPr lang="zh-CN" sz="4800" b="0">
                <a:solidFill>
                  <a:srgbClr val="535353"/>
                </a:solidFill>
                <a:latin typeface="阿里巴巴普惠体 3.0" panose="00020600040101010101" charset="-122"/>
                <a:ea typeface="阿里巴巴普惠体 3.0" panose="00020600040101010101" charset="-122"/>
                <a:cs typeface="Trebuchet MS" panose="020B0703020202090204"/>
              </a:rPr>
              <a:t>政府发布的各种数据</a:t>
            </a:r>
            <a:endParaRPr lang="zh-CN" sz="4800" b="0">
              <a:solidFill>
                <a:srgbClr val="535353"/>
              </a:solidFill>
              <a:latin typeface="阿里巴巴普惠体 3.0" panose="00020600040101010101" charset="-122"/>
              <a:ea typeface="阿里巴巴普惠体 3.0" panose="00020600040101010101" charset="-122"/>
              <a:cs typeface="Trebuchet MS" panose="020B0703020202090204"/>
            </a:endParaRPr>
          </a:p>
        </p:txBody>
      </p:sp>
      <p:sp>
        <p:nvSpPr>
          <p:cNvPr id="21" name="文本框 20"/>
          <p:cNvSpPr txBox="1"/>
          <p:nvPr>
            <p:custDataLst>
              <p:tags r:id="rId6"/>
            </p:custDataLst>
          </p:nvPr>
        </p:nvSpPr>
        <p:spPr>
          <a:xfrm>
            <a:off x="16667480" y="9510395"/>
            <a:ext cx="4450080" cy="829945"/>
          </a:xfrm>
          <a:prstGeom prst="rect">
            <a:avLst/>
          </a:prstGeom>
          <a:noFill/>
        </p:spPr>
        <p:txBody>
          <a:bodyPr wrap="none" rtlCol="0">
            <a:spAutoFit/>
          </a:bodyPr>
          <a:lstStyle/>
          <a:p>
            <a:pPr algn="l"/>
            <a:r>
              <a:rPr lang="zh-CN" sz="4800" b="0">
                <a:solidFill>
                  <a:srgbClr val="535353"/>
                </a:solidFill>
                <a:latin typeface="阿里巴巴普惠体 3.0" panose="00020600040101010101" charset="-122"/>
                <a:ea typeface="阿里巴巴普惠体 3.0" panose="00020600040101010101" charset="-122"/>
                <a:cs typeface="Trebuchet MS" panose="020B0703020202090204"/>
              </a:rPr>
              <a:t>社交媒体互动等</a:t>
            </a:r>
            <a:endParaRPr lang="zh-CN" altLang="en-US" sz="4800" b="0">
              <a:solidFill>
                <a:srgbClr val="535353"/>
              </a:solidFill>
              <a:latin typeface="阿里巴巴普惠体 3.0" panose="00020600040101010101" charset="-122"/>
              <a:ea typeface="阿里巴巴普惠体 3.0" panose="00020600040101010101" charset="-122"/>
              <a:cs typeface="Trebuchet MS" panose="020B0703020202090204"/>
            </a:endParaRPr>
          </a:p>
        </p:txBody>
      </p:sp>
      <p:sp>
        <p:nvSpPr>
          <p:cNvPr id="22" name="文本框 21"/>
          <p:cNvSpPr txBox="1"/>
          <p:nvPr>
            <p:custDataLst>
              <p:tags r:id="rId7"/>
            </p:custDataLst>
          </p:nvPr>
        </p:nvSpPr>
        <p:spPr>
          <a:xfrm>
            <a:off x="3881120" y="9491345"/>
            <a:ext cx="1076960" cy="1014730"/>
          </a:xfrm>
          <a:prstGeom prst="rect">
            <a:avLst/>
          </a:prstGeom>
          <a:noFill/>
        </p:spPr>
        <p:txBody>
          <a:bodyPr wrap="none" rtlCol="0">
            <a:spAutoFit/>
          </a:bodyPr>
          <a:lstStyle/>
          <a:p>
            <a:r>
              <a:rPr lang="en-US" altLang="zh-CN" sz="6000">
                <a:solidFill>
                  <a:schemeClr val="bg1"/>
                </a:solidFill>
                <a:latin typeface="Alibaba PuHuiTi 3.0 75 SemiBold" panose="00020600040101010101" charset="-122"/>
                <a:ea typeface="Alibaba PuHuiTi 3.0 75 SemiBold" panose="00020600040101010101" charset="-122"/>
              </a:rPr>
              <a:t>05</a:t>
            </a:r>
            <a:endParaRPr lang="en-US" altLang="zh-CN" sz="6000">
              <a:solidFill>
                <a:schemeClr val="bg1"/>
              </a:solidFill>
              <a:latin typeface="Alibaba PuHuiTi 3.0 75 SemiBold" panose="00020600040101010101" charset="-122"/>
              <a:ea typeface="Alibaba PuHuiTi 3.0 75 SemiBold" panose="00020600040101010101" charset="-122"/>
            </a:endParaRPr>
          </a:p>
        </p:txBody>
      </p:sp>
      <p:sp>
        <p:nvSpPr>
          <p:cNvPr id="23" name="文本框 22"/>
          <p:cNvSpPr txBox="1"/>
          <p:nvPr>
            <p:custDataLst>
              <p:tags r:id="rId8"/>
            </p:custDataLst>
          </p:nvPr>
        </p:nvSpPr>
        <p:spPr>
          <a:xfrm>
            <a:off x="14471650" y="9454515"/>
            <a:ext cx="1076960" cy="1014730"/>
          </a:xfrm>
          <a:prstGeom prst="rect">
            <a:avLst/>
          </a:prstGeom>
          <a:noFill/>
        </p:spPr>
        <p:txBody>
          <a:bodyPr wrap="none" rtlCol="0">
            <a:spAutoFit/>
          </a:bodyPr>
          <a:lstStyle/>
          <a:p>
            <a:r>
              <a:rPr lang="en-US" altLang="zh-CN" sz="6000">
                <a:solidFill>
                  <a:schemeClr val="bg1"/>
                </a:solidFill>
                <a:latin typeface="Alibaba PuHuiTi 3.0 75 SemiBold" panose="00020600040101010101" charset="-122"/>
                <a:ea typeface="Alibaba PuHuiTi 3.0 75 SemiBold" panose="00020600040101010101" charset="-122"/>
              </a:rPr>
              <a:t>06</a:t>
            </a:r>
            <a:endParaRPr lang="en-US" altLang="zh-CN" sz="6000">
              <a:solidFill>
                <a:schemeClr val="bg1"/>
              </a:solidFill>
              <a:latin typeface="Alibaba PuHuiTi 3.0 75 SemiBold" panose="00020600040101010101" charset="-122"/>
              <a:ea typeface="Alibaba PuHuiTi 3.0 75 SemiBold" panose="00020600040101010101" charset="-122"/>
            </a:endParaRPr>
          </a:p>
        </p:txBody>
      </p:sp>
    </p:spTree>
    <p:custDataLst>
      <p:tags r:id="rId9"/>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2" grpId="0"/>
      <p:bldP spid="12" grpId="1"/>
      <p:bldP spid="18" grpId="0"/>
      <p:bldP spid="18" grpId="1"/>
      <p:bldP spid="21" grpId="0"/>
      <p:bldP spid="2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517144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2860" y="255905"/>
            <a:ext cx="555180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数据可视化的特点</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41" name="任意多边形 40"/>
          <p:cNvSpPr/>
          <p:nvPr>
            <p:custDataLst>
              <p:tags r:id="rId3"/>
            </p:custDataLst>
          </p:nvPr>
        </p:nvSpPr>
        <p:spPr>
          <a:xfrm>
            <a:off x="220726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charset="-122"/>
              <a:ea typeface="微软雅黑" charset="-122"/>
            </a:endParaRPr>
          </a:p>
        </p:txBody>
      </p:sp>
      <p:sp>
        <p:nvSpPr>
          <p:cNvPr id="45" name="任意多边形 44"/>
          <p:cNvSpPr/>
          <p:nvPr>
            <p:custDataLst>
              <p:tags r:id="rId4"/>
            </p:custDataLst>
          </p:nvPr>
        </p:nvSpPr>
        <p:spPr>
          <a:xfrm>
            <a:off x="366268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800" dirty="0">
                <a:solidFill>
                  <a:srgbClr val="FFFFFF"/>
                </a:solidFill>
                <a:latin typeface="阿里巴巴普惠体 3.0" panose="00020600040101010101" charset="-122"/>
                <a:ea typeface="阿里巴巴普惠体 3.0" panose="00020600040101010101" charset="-122"/>
              </a:rPr>
              <a:t>A</a:t>
            </a:r>
            <a:endParaRPr lang="en-US" altLang="zh-CN" sz="2800" dirty="0">
              <a:solidFill>
                <a:srgbClr val="FFFFFF"/>
              </a:solidFill>
              <a:latin typeface="阿里巴巴普惠体 3.0" panose="00020600040101010101" charset="-122"/>
              <a:ea typeface="阿里巴巴普惠体 3.0" panose="00020600040101010101" charset="-122"/>
            </a:endParaRPr>
          </a:p>
        </p:txBody>
      </p:sp>
      <p:sp>
        <p:nvSpPr>
          <p:cNvPr id="46" name="任意多边形 45"/>
          <p:cNvSpPr/>
          <p:nvPr>
            <p:custDataLst>
              <p:tags r:id="rId5"/>
            </p:custDataLst>
          </p:nvPr>
        </p:nvSpPr>
        <p:spPr>
          <a:xfrm>
            <a:off x="165608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charset="-122"/>
              <a:ea typeface="微软雅黑" charset="-122"/>
            </a:endParaRPr>
          </a:p>
        </p:txBody>
      </p:sp>
      <p:sp>
        <p:nvSpPr>
          <p:cNvPr id="48" name="任意多边形 47"/>
          <p:cNvSpPr/>
          <p:nvPr>
            <p:custDataLst>
              <p:tags r:id="rId6"/>
            </p:custDataLst>
          </p:nvPr>
        </p:nvSpPr>
        <p:spPr>
          <a:xfrm>
            <a:off x="760603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charset="-122"/>
              <a:ea typeface="微软雅黑" charset="-122"/>
            </a:endParaRPr>
          </a:p>
        </p:txBody>
      </p:sp>
      <p:sp>
        <p:nvSpPr>
          <p:cNvPr id="49" name="任意多边形 48"/>
          <p:cNvSpPr/>
          <p:nvPr>
            <p:custDataLst>
              <p:tags r:id="rId7"/>
            </p:custDataLst>
          </p:nvPr>
        </p:nvSpPr>
        <p:spPr>
          <a:xfrm>
            <a:off x="906145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800" dirty="0">
                <a:solidFill>
                  <a:srgbClr val="FFFFFF"/>
                </a:solidFill>
                <a:latin typeface="阿里巴巴普惠体 3.0" panose="00020600040101010101" charset="-122"/>
                <a:ea typeface="阿里巴巴普惠体 3.0" panose="00020600040101010101" charset="-122"/>
              </a:rPr>
              <a:t>B</a:t>
            </a:r>
            <a:endParaRPr lang="en-US" altLang="zh-CN" sz="2800" dirty="0">
              <a:solidFill>
                <a:srgbClr val="FFFFFF"/>
              </a:solidFill>
              <a:latin typeface="阿里巴巴普惠体 3.0" panose="00020600040101010101" charset="-122"/>
              <a:ea typeface="阿里巴巴普惠体 3.0" panose="00020600040101010101" charset="-122"/>
            </a:endParaRPr>
          </a:p>
        </p:txBody>
      </p:sp>
      <p:sp>
        <p:nvSpPr>
          <p:cNvPr id="50" name="任意多边形 49"/>
          <p:cNvSpPr/>
          <p:nvPr>
            <p:custDataLst>
              <p:tags r:id="rId8"/>
            </p:custDataLst>
          </p:nvPr>
        </p:nvSpPr>
        <p:spPr>
          <a:xfrm>
            <a:off x="705485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charset="-122"/>
              <a:ea typeface="微软雅黑" charset="-122"/>
            </a:endParaRPr>
          </a:p>
        </p:txBody>
      </p:sp>
      <p:sp>
        <p:nvSpPr>
          <p:cNvPr id="52" name="任意多边形 51"/>
          <p:cNvSpPr/>
          <p:nvPr>
            <p:custDataLst>
              <p:tags r:id="rId9"/>
            </p:custDataLst>
          </p:nvPr>
        </p:nvSpPr>
        <p:spPr>
          <a:xfrm>
            <a:off x="1300480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charset="-122"/>
              <a:ea typeface="微软雅黑" charset="-122"/>
            </a:endParaRPr>
          </a:p>
        </p:txBody>
      </p:sp>
      <p:sp>
        <p:nvSpPr>
          <p:cNvPr id="53" name="任意多边形 52"/>
          <p:cNvSpPr/>
          <p:nvPr>
            <p:custDataLst>
              <p:tags r:id="rId10"/>
            </p:custDataLst>
          </p:nvPr>
        </p:nvSpPr>
        <p:spPr>
          <a:xfrm>
            <a:off x="1446022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800" dirty="0">
                <a:solidFill>
                  <a:srgbClr val="FFFFFF"/>
                </a:solidFill>
                <a:latin typeface="阿里巴巴普惠体 3.0" panose="00020600040101010101" charset="-122"/>
                <a:ea typeface="阿里巴巴普惠体 3.0" panose="00020600040101010101" charset="-122"/>
              </a:rPr>
              <a:t>C</a:t>
            </a:r>
            <a:endParaRPr lang="en-US" altLang="zh-CN" sz="2800" dirty="0">
              <a:solidFill>
                <a:srgbClr val="FFFFFF"/>
              </a:solidFill>
              <a:latin typeface="阿里巴巴普惠体 3.0" panose="00020600040101010101" charset="-122"/>
              <a:ea typeface="阿里巴巴普惠体 3.0" panose="00020600040101010101" charset="-122"/>
            </a:endParaRPr>
          </a:p>
        </p:txBody>
      </p:sp>
      <p:sp>
        <p:nvSpPr>
          <p:cNvPr id="54" name="任意多边形 53"/>
          <p:cNvSpPr/>
          <p:nvPr>
            <p:custDataLst>
              <p:tags r:id="rId11"/>
            </p:custDataLst>
          </p:nvPr>
        </p:nvSpPr>
        <p:spPr>
          <a:xfrm>
            <a:off x="1245362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charset="-122"/>
              <a:ea typeface="微软雅黑" charset="-122"/>
            </a:endParaRPr>
          </a:p>
        </p:txBody>
      </p:sp>
      <p:sp>
        <p:nvSpPr>
          <p:cNvPr id="56" name="任意多边形 55"/>
          <p:cNvSpPr/>
          <p:nvPr>
            <p:custDataLst>
              <p:tags r:id="rId12"/>
            </p:custDataLst>
          </p:nvPr>
        </p:nvSpPr>
        <p:spPr>
          <a:xfrm>
            <a:off x="18403570" y="7387430"/>
            <a:ext cx="3952240" cy="539750"/>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rgbClr val="FFC000"/>
          </a:solidFill>
          <a:ln w="12700" cap="flat" cmpd="sng" algn="ctr">
            <a:noFill/>
            <a:prstDash val="solid"/>
            <a:miter lim="800000"/>
          </a:ln>
          <a:effectLst/>
        </p:spPr>
        <p:txBody>
          <a:bodyPr rtlCol="0" anchor="ctr">
            <a:normAutofit fontScale="82500" lnSpcReduction="20000"/>
          </a:bodyPr>
          <a:lstStyle/>
          <a:p>
            <a:pPr algn="ctr">
              <a:lnSpc>
                <a:spcPct val="140000"/>
              </a:lnSpc>
            </a:pPr>
            <a:endParaRPr lang="zh-CN" altLang="en-US" sz="3200">
              <a:solidFill>
                <a:srgbClr val="FFFFFF"/>
              </a:solidFill>
              <a:latin typeface="微软雅黑" charset="-122"/>
              <a:ea typeface="微软雅黑" charset="-122"/>
            </a:endParaRPr>
          </a:p>
        </p:txBody>
      </p:sp>
      <p:sp>
        <p:nvSpPr>
          <p:cNvPr id="57" name="任意多边形 56"/>
          <p:cNvSpPr/>
          <p:nvPr>
            <p:custDataLst>
              <p:tags r:id="rId13"/>
            </p:custDataLst>
          </p:nvPr>
        </p:nvSpPr>
        <p:spPr>
          <a:xfrm>
            <a:off x="19858990" y="8030050"/>
            <a:ext cx="1041400" cy="1289685"/>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p:spPr>
        <p:style>
          <a:lnRef idx="0">
            <a:srgbClr val="FFFFFF"/>
          </a:lnRef>
          <a:fillRef idx="1">
            <a:schemeClr val="accent1"/>
          </a:fillRef>
          <a:effectRef idx="0">
            <a:srgbClr val="FFFFFF"/>
          </a:effectRef>
          <a:fontRef idx="minor">
            <a:schemeClr val="lt1"/>
          </a:fontRef>
        </p:style>
        <p:txBody>
          <a:bodyPr rtlCol="0" anchor="ctr">
            <a:normAutofit/>
          </a:bodyPr>
          <a:lstStyle/>
          <a:p>
            <a:pPr algn="ctr">
              <a:lnSpc>
                <a:spcPct val="120000"/>
              </a:lnSpc>
            </a:pPr>
            <a:r>
              <a:rPr lang="en-US" altLang="zh-CN" sz="2800" dirty="0">
                <a:solidFill>
                  <a:srgbClr val="FFFFFF"/>
                </a:solidFill>
                <a:latin typeface="阿里巴巴普惠体 3.0" panose="00020600040101010101" charset="-122"/>
                <a:ea typeface="阿里巴巴普惠体 3.0" panose="00020600040101010101" charset="-122"/>
              </a:rPr>
              <a:t>D</a:t>
            </a:r>
            <a:endParaRPr lang="en-US" altLang="zh-CN" sz="2800" dirty="0">
              <a:solidFill>
                <a:srgbClr val="FFFFFF"/>
              </a:solidFill>
              <a:latin typeface="阿里巴巴普惠体 3.0" panose="00020600040101010101" charset="-122"/>
              <a:ea typeface="阿里巴巴普惠体 3.0" panose="00020600040101010101" charset="-122"/>
            </a:endParaRPr>
          </a:p>
        </p:txBody>
      </p:sp>
      <p:sp>
        <p:nvSpPr>
          <p:cNvPr id="58" name="任意多边形 57"/>
          <p:cNvSpPr/>
          <p:nvPr>
            <p:custDataLst>
              <p:tags r:id="rId14"/>
            </p:custDataLst>
          </p:nvPr>
        </p:nvSpPr>
        <p:spPr>
          <a:xfrm>
            <a:off x="17852390" y="5348445"/>
            <a:ext cx="5055235" cy="2274570"/>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p:spPr>
        <p:style>
          <a:lnRef idx="0">
            <a:srgbClr val="FFFFFF"/>
          </a:lnRef>
          <a:fillRef idx="1">
            <a:schemeClr val="accent1"/>
          </a:fillRef>
          <a:effectRef idx="0">
            <a:srgbClr val="FFFFFF"/>
          </a:effectRef>
          <a:fontRef idx="minor">
            <a:schemeClr val="lt1"/>
          </a:fontRef>
        </p:style>
        <p:txBody>
          <a:bodyPr lIns="90000" tIns="46800" rIns="90000" bIns="45720" rtlCol="0" anchor="ctr">
            <a:normAutofit/>
          </a:bodyPr>
          <a:lstStyle/>
          <a:p>
            <a:pPr algn="ctr">
              <a:lnSpc>
                <a:spcPct val="120000"/>
              </a:lnSpc>
            </a:pPr>
            <a:endParaRPr lang="zh-CN" altLang="en-US" sz="1800" spc="150" dirty="0">
              <a:solidFill>
                <a:srgbClr val="FFFFFF"/>
              </a:solidFill>
              <a:latin typeface="微软雅黑" charset="-122"/>
              <a:ea typeface="微软雅黑" charset="-122"/>
            </a:endParaRPr>
          </a:p>
        </p:txBody>
      </p:sp>
      <p:sp>
        <p:nvSpPr>
          <p:cNvPr id="59" name="矩形 58"/>
          <p:cNvSpPr/>
          <p:nvPr>
            <p:custDataLst>
              <p:tags r:id="rId15"/>
            </p:custDataLst>
          </p:nvPr>
        </p:nvSpPr>
        <p:spPr>
          <a:xfrm>
            <a:off x="2207895" y="5675470"/>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阿里巴巴普惠体 3.0" panose="00020600040101010101" charset="-122"/>
                <a:ea typeface="阿里巴巴普惠体 3.0" panose="00020600040101010101" charset="-122"/>
              </a:rPr>
              <a:t>实时性</a:t>
            </a:r>
            <a:endParaRPr lang="zh-CN" altLang="en-US" sz="3200" spc="150">
              <a:solidFill>
                <a:srgbClr val="FFFFFF"/>
              </a:solidFill>
              <a:latin typeface="阿里巴巴普惠体 3.0" panose="00020600040101010101" charset="-122"/>
              <a:ea typeface="阿里巴巴普惠体 3.0" panose="00020600040101010101" charset="-122"/>
            </a:endParaRPr>
          </a:p>
        </p:txBody>
      </p:sp>
      <p:sp>
        <p:nvSpPr>
          <p:cNvPr id="60" name="矩形 59"/>
          <p:cNvSpPr/>
          <p:nvPr>
            <p:custDataLst>
              <p:tags r:id="rId16"/>
            </p:custDataLst>
          </p:nvPr>
        </p:nvSpPr>
        <p:spPr>
          <a:xfrm>
            <a:off x="7606665" y="5766275"/>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阿里巴巴普惠体 3.0" panose="00020600040101010101" charset="-122"/>
                <a:ea typeface="阿里巴巴普惠体 3.0" panose="00020600040101010101" charset="-122"/>
              </a:rPr>
              <a:t>操作简单</a:t>
            </a:r>
            <a:endParaRPr lang="zh-CN" altLang="en-US" sz="3200" spc="150">
              <a:solidFill>
                <a:srgbClr val="FFFFFF"/>
              </a:solidFill>
              <a:latin typeface="阿里巴巴普惠体 3.0" panose="00020600040101010101" charset="-122"/>
              <a:ea typeface="阿里巴巴普惠体 3.0" panose="00020600040101010101" charset="-122"/>
            </a:endParaRPr>
          </a:p>
        </p:txBody>
      </p:sp>
      <p:sp>
        <p:nvSpPr>
          <p:cNvPr id="61" name="矩形 60"/>
          <p:cNvSpPr/>
          <p:nvPr>
            <p:custDataLst>
              <p:tags r:id="rId17"/>
            </p:custDataLst>
          </p:nvPr>
        </p:nvSpPr>
        <p:spPr>
          <a:xfrm>
            <a:off x="13006070" y="5685630"/>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阿里巴巴普惠体 3.0" panose="00020600040101010101" charset="-122"/>
                <a:ea typeface="阿里巴巴普惠体 3.0" panose="00020600040101010101" charset="-122"/>
              </a:rPr>
              <a:t>展现形式更丰富</a:t>
            </a:r>
            <a:endParaRPr lang="zh-CN" altLang="en-US" sz="3200" spc="150">
              <a:solidFill>
                <a:srgbClr val="FFFFFF"/>
              </a:solidFill>
              <a:latin typeface="阿里巴巴普惠体 3.0" panose="00020600040101010101" charset="-122"/>
              <a:ea typeface="阿里巴巴普惠体 3.0" panose="00020600040101010101" charset="-122"/>
            </a:endParaRPr>
          </a:p>
        </p:txBody>
      </p:sp>
      <p:sp>
        <p:nvSpPr>
          <p:cNvPr id="62" name="矩形 61"/>
          <p:cNvSpPr/>
          <p:nvPr>
            <p:custDataLst>
              <p:tags r:id="rId18"/>
            </p:custDataLst>
          </p:nvPr>
        </p:nvSpPr>
        <p:spPr>
          <a:xfrm>
            <a:off x="18404205" y="5685630"/>
            <a:ext cx="3952875" cy="1621155"/>
          </a:xfrm>
          <a:prstGeom prst="rect">
            <a:avLst/>
          </a:prstGeom>
        </p:spPr>
        <p:txBody>
          <a:bodyPr wrap="square" anchor="ctr" anchorCtr="0">
            <a:normAutofit/>
          </a:bodyPr>
          <a:lstStyle/>
          <a:p>
            <a:pPr algn="ctr">
              <a:lnSpc>
                <a:spcPct val="120000"/>
              </a:lnSpc>
            </a:pPr>
            <a:r>
              <a:rPr lang="zh-CN" altLang="en-US" sz="3200" spc="150">
                <a:solidFill>
                  <a:srgbClr val="FFFFFF"/>
                </a:solidFill>
                <a:latin typeface="阿里巴巴普惠体 3.0" panose="00020600040101010101" charset="-122"/>
                <a:ea typeface="阿里巴巴普惠体 3.0" panose="00020600040101010101" charset="-122"/>
              </a:rPr>
              <a:t>支持多元数据方式</a:t>
            </a:r>
            <a:endParaRPr lang="zh-CN" altLang="en-US" sz="3200" spc="150">
              <a:solidFill>
                <a:srgbClr val="FFFFFF"/>
              </a:solidFill>
              <a:latin typeface="阿里巴巴普惠体 3.0" panose="00020600040101010101" charset="-122"/>
              <a:ea typeface="阿里巴巴普惠体 3.0" panose="00020600040101010101" charset="-122"/>
            </a:endParaRPr>
          </a:p>
        </p:txBody>
      </p:sp>
      <p:sp>
        <p:nvSpPr>
          <p:cNvPr id="63" name="文本框 62"/>
          <p:cNvSpPr txBox="1"/>
          <p:nvPr>
            <p:custDataLst>
              <p:tags r:id="rId19"/>
            </p:custDataLst>
          </p:nvPr>
        </p:nvSpPr>
        <p:spPr>
          <a:xfrm>
            <a:off x="8143240" y="3358355"/>
            <a:ext cx="7864475" cy="1482090"/>
          </a:xfrm>
          <a:prstGeom prst="rect">
            <a:avLst/>
          </a:prstGeom>
          <a:noFill/>
        </p:spPr>
        <p:txBody>
          <a:bodyPr wrap="square" lIns="90000" tIns="46800" rIns="90000" bIns="45720" rtlCol="0" anchor="ctr">
            <a:noAutofit/>
          </a:bodyPr>
          <a:lstStyle/>
          <a:p>
            <a:pPr algn="ctr">
              <a:lnSpc>
                <a:spcPct val="120000"/>
              </a:lnSpc>
            </a:pPr>
            <a:r>
              <a:rPr lang="zh-CN" altLang="en-US" sz="5400" b="1" kern="1200" spc="300" dirty="0">
                <a:solidFill>
                  <a:srgbClr val="5F5F5F"/>
                </a:solidFill>
                <a:latin typeface="阿里巴巴普惠体 3.0" panose="00020600040101010101" charset="-122"/>
                <a:ea typeface="阿里巴巴普惠体 3.0" panose="00020600040101010101" charset="-122"/>
                <a:cs typeface="+mn-ea"/>
              </a:rPr>
              <a:t>数据可视化的特点</a:t>
            </a:r>
            <a:endParaRPr lang="zh-CN" altLang="en-US" sz="5400" b="1" kern="1200" spc="300" dirty="0">
              <a:solidFill>
                <a:srgbClr val="5F5F5F"/>
              </a:solidFill>
              <a:latin typeface="阿里巴巴普惠体 3.0" panose="00020600040101010101" charset="-122"/>
              <a:ea typeface="阿里巴巴普惠体 3.0" panose="00020600040101010101" charset="-122"/>
              <a:cs typeface="+mn-ea"/>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阿里巴巴普惠体 3.0" panose="00020600040101010101" charset="-122"/>
                <a:ea typeface="阿里巴巴普惠体 3.0" panose="00020600040101010101" charset="-122"/>
              </a:rPr>
              <a:t>数据可视化</a:t>
            </a:r>
            <a:r>
              <a:rPr lang="zh-CN" b="0" dirty="0">
                <a:latin typeface="阿里巴巴普惠体 3.0" panose="00020600040101010101" charset="-122"/>
                <a:ea typeface="阿里巴巴普惠体 3.0" panose="00020600040101010101" charset="-122"/>
              </a:rPr>
              <a:t>基础</a:t>
            </a:r>
            <a:endParaRPr lang="zh-CN" b="0" dirty="0">
              <a:latin typeface="阿里巴巴普惠体 3.0" panose="00020600040101010101" charset="-122"/>
              <a:ea typeface="阿里巴巴普惠体 3.0" panose="00020600040101010101"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1</a:t>
            </a:r>
            <a:endParaRPr sz="8000">
              <a:latin typeface="Alibaba PuHuiTi 3.0 75 SemiBold" panose="00020600040101010101" charset="-122"/>
              <a:ea typeface="Alibaba PuHuiTi 3.0 75 SemiBold" panose="00020600040101010101" charset="-122"/>
            </a:endParaRPr>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可视化图表类型</a:t>
            </a:r>
            <a:endParaRPr lang="zh-CN" b="0" dirty="0">
              <a:latin typeface="阿里巴巴普惠体 3.0" panose="00020600040101010101" charset="-122"/>
              <a:ea typeface="阿里巴巴普惠体 3.0" panose="00020600040101010101"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2</a:t>
            </a:r>
            <a:endParaRPr sz="8000">
              <a:latin typeface="Alibaba PuHuiTi 3.0 75 SemiBold" panose="00020600040101010101" charset="-122"/>
              <a:ea typeface="Alibaba PuHuiTi 3.0 75 SemiBold" panose="00020600040101010101" charset="-122"/>
            </a:endParaRPr>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数据可视化的特点</a:t>
            </a:r>
            <a:endParaRPr lang="zh-CN" b="0" dirty="0">
              <a:latin typeface="阿里巴巴普惠体 3.0" panose="00020600040101010101" charset="-122"/>
              <a:ea typeface="阿里巴巴普惠体 3.0" panose="00020600040101010101"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3</a:t>
            </a:r>
            <a:endParaRPr sz="8000">
              <a:latin typeface="Alibaba PuHuiTi 3.0 75 SemiBold" panose="00020600040101010101" charset="-122"/>
              <a:ea typeface="Alibaba PuHuiTi 3.0 75 SemiBold" panose="00020600040101010101" charset="-122"/>
            </a:endParaRPr>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阿里巴巴普惠体 3.0" panose="00020600040101010101" charset="-122"/>
                <a:ea typeface="阿里巴巴普惠体 3.0" panose="00020600040101010101" charset="-122"/>
              </a:rPr>
              <a:t>数据可视化的挑战</a:t>
            </a:r>
            <a:endParaRPr lang="zh-CN" dirty="0">
              <a:latin typeface="阿里巴巴普惠体 3.0" panose="00020600040101010101" charset="-122"/>
              <a:ea typeface="阿里巴巴普惠体 3.0" panose="00020600040101010101" charset="-122"/>
            </a:endParaRPr>
          </a:p>
        </p:txBody>
      </p:sp>
      <p:sp>
        <p:nvSpPr>
          <p:cNvPr id="212" name="4"/>
          <p:cNvSpPr/>
          <p:nvPr/>
        </p:nvSpPr>
        <p:spPr>
          <a:xfrm>
            <a:off x="1257300" y="10368280"/>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cs typeface="Trebuchet MS Bold" panose="020B0703020202090204" charset="0"/>
              </a:rPr>
              <a:t>4</a:t>
            </a:r>
            <a:endParaRPr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数据分析</a:t>
            </a:r>
            <a:endParaRPr lang="zh-CN" b="0" dirty="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5</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数据可视化工具介绍</a:t>
            </a:r>
            <a:endParaRPr lang="zh-CN" b="0" dirty="0">
              <a:latin typeface="阿里巴巴普惠体 3.0" panose="00020600040101010101" charset="-122"/>
              <a:ea typeface="阿里巴巴普惠体 3.0" panose="00020600040101010101"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6</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数据可视化分析过程</a:t>
            </a:r>
            <a:endParaRPr lang="zh-CN" b="0" dirty="0">
              <a:latin typeface="阿里巴巴普惠体 3.0" panose="00020600040101010101" charset="-122"/>
              <a:ea typeface="阿里巴巴普惠体 3.0" panose="00020600040101010101"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7</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实验一</a:t>
            </a:r>
            <a:endParaRPr lang="zh-CN" b="0" dirty="0">
              <a:latin typeface="阿里巴巴普惠体 3.0" panose="00020600040101010101" charset="-122"/>
              <a:ea typeface="阿里巴巴普惠体 3.0" panose="00020600040101010101"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8</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517144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2860" y="255905"/>
            <a:ext cx="555180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数据可视化的挑战</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35" name="矩形 34"/>
          <p:cNvSpPr/>
          <p:nvPr>
            <p:custDataLst>
              <p:tags r:id="rId3"/>
            </p:custDataLst>
          </p:nvPr>
        </p:nvSpPr>
        <p:spPr>
          <a:xfrm>
            <a:off x="2406015" y="4372610"/>
            <a:ext cx="4285615" cy="427863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36" name="任意多边形 35"/>
          <p:cNvSpPr/>
          <p:nvPr>
            <p:custDataLst>
              <p:tags r:id="rId4"/>
            </p:custDataLst>
          </p:nvPr>
        </p:nvSpPr>
        <p:spPr>
          <a:xfrm>
            <a:off x="2406015" y="8450580"/>
            <a:ext cx="4285615" cy="77406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阿里巴巴普惠体 3.0" panose="00020600040101010101" charset="-122"/>
                <a:ea typeface="阿里巴巴普惠体 3.0" panose="00020600040101010101" charset="-122"/>
              </a:rPr>
              <a:t>A</a:t>
            </a:r>
            <a:endParaRPr lang="en-US" altLang="zh-CN" sz="3200" dirty="0">
              <a:solidFill>
                <a:srgbClr val="2C89CE"/>
              </a:solidFill>
              <a:latin typeface="阿里巴巴普惠体 3.0" panose="00020600040101010101" charset="-122"/>
              <a:ea typeface="阿里巴巴普惠体 3.0" panose="00020600040101010101" charset="-122"/>
            </a:endParaRPr>
          </a:p>
        </p:txBody>
      </p:sp>
      <p:cxnSp>
        <p:nvCxnSpPr>
          <p:cNvPr id="37" name="直接连接符 36"/>
          <p:cNvCxnSpPr/>
          <p:nvPr>
            <p:custDataLst>
              <p:tags r:id="rId5"/>
            </p:custDataLst>
          </p:nvPr>
        </p:nvCxnSpPr>
        <p:spPr>
          <a:xfrm>
            <a:off x="4980940" y="8837930"/>
            <a:ext cx="1711325" cy="0"/>
          </a:xfrm>
          <a:prstGeom prst="line">
            <a:avLst/>
          </a:prstGeom>
          <a:noFill/>
          <a:ln w="6350" cap="flat" cmpd="sng" algn="ctr">
            <a:solidFill>
              <a:srgbClr val="2C89CE"/>
            </a:solidFill>
            <a:prstDash val="solid"/>
            <a:miter lim="800000"/>
          </a:ln>
          <a:effectLst/>
        </p:spPr>
      </p:cxnSp>
      <p:cxnSp>
        <p:nvCxnSpPr>
          <p:cNvPr id="38" name="直接连接符 37"/>
          <p:cNvCxnSpPr/>
          <p:nvPr>
            <p:custDataLst>
              <p:tags r:id="rId6"/>
            </p:custDataLst>
          </p:nvPr>
        </p:nvCxnSpPr>
        <p:spPr>
          <a:xfrm>
            <a:off x="2406015" y="8837930"/>
            <a:ext cx="1711325" cy="0"/>
          </a:xfrm>
          <a:prstGeom prst="line">
            <a:avLst/>
          </a:prstGeom>
          <a:noFill/>
          <a:ln w="6350" cap="flat" cmpd="sng" algn="ctr">
            <a:solidFill>
              <a:srgbClr val="2C89CE"/>
            </a:solidFill>
            <a:prstDash val="solid"/>
            <a:miter lim="800000"/>
          </a:ln>
          <a:effectLst/>
        </p:spPr>
      </p:cxnSp>
      <p:sp>
        <p:nvSpPr>
          <p:cNvPr id="41" name="矩形 40"/>
          <p:cNvSpPr/>
          <p:nvPr>
            <p:custDataLst>
              <p:tags r:id="rId7"/>
            </p:custDataLst>
          </p:nvPr>
        </p:nvSpPr>
        <p:spPr>
          <a:xfrm>
            <a:off x="9909810" y="4372610"/>
            <a:ext cx="4285615" cy="4278630"/>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42" name="任意多边形 41"/>
          <p:cNvSpPr/>
          <p:nvPr>
            <p:custDataLst>
              <p:tags r:id="rId8"/>
            </p:custDataLst>
          </p:nvPr>
        </p:nvSpPr>
        <p:spPr>
          <a:xfrm>
            <a:off x="9909810" y="8450580"/>
            <a:ext cx="4285615" cy="77406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阿里巴巴普惠体 3.0" panose="00020600040101010101" charset="-122"/>
                <a:ea typeface="阿里巴巴普惠体 3.0" panose="00020600040101010101" charset="-122"/>
              </a:rPr>
              <a:t>B</a:t>
            </a:r>
            <a:endParaRPr lang="en-US" altLang="zh-CN" sz="3200" dirty="0">
              <a:solidFill>
                <a:srgbClr val="2C89CE"/>
              </a:solidFill>
              <a:latin typeface="阿里巴巴普惠体 3.0" panose="00020600040101010101" charset="-122"/>
              <a:ea typeface="阿里巴巴普惠体 3.0" panose="00020600040101010101" charset="-122"/>
            </a:endParaRPr>
          </a:p>
        </p:txBody>
      </p:sp>
      <p:cxnSp>
        <p:nvCxnSpPr>
          <p:cNvPr id="43" name="直接连接符 42"/>
          <p:cNvCxnSpPr/>
          <p:nvPr>
            <p:custDataLst>
              <p:tags r:id="rId9"/>
            </p:custDataLst>
          </p:nvPr>
        </p:nvCxnSpPr>
        <p:spPr>
          <a:xfrm>
            <a:off x="12484735" y="8837930"/>
            <a:ext cx="1711325" cy="0"/>
          </a:xfrm>
          <a:prstGeom prst="line">
            <a:avLst/>
          </a:prstGeom>
          <a:noFill/>
          <a:ln w="6350" cap="flat" cmpd="sng" algn="ctr">
            <a:solidFill>
              <a:srgbClr val="2C89CE"/>
            </a:solidFill>
            <a:prstDash val="solid"/>
            <a:miter lim="800000"/>
          </a:ln>
          <a:effectLst/>
        </p:spPr>
      </p:cxnSp>
      <p:cxnSp>
        <p:nvCxnSpPr>
          <p:cNvPr id="44" name="直接连接符 43"/>
          <p:cNvCxnSpPr/>
          <p:nvPr>
            <p:custDataLst>
              <p:tags r:id="rId10"/>
            </p:custDataLst>
          </p:nvPr>
        </p:nvCxnSpPr>
        <p:spPr>
          <a:xfrm>
            <a:off x="9909810" y="8837930"/>
            <a:ext cx="1711325" cy="0"/>
          </a:xfrm>
          <a:prstGeom prst="line">
            <a:avLst/>
          </a:prstGeom>
          <a:noFill/>
          <a:ln w="6350" cap="flat" cmpd="sng" algn="ctr">
            <a:solidFill>
              <a:srgbClr val="2C89CE"/>
            </a:solidFill>
            <a:prstDash val="solid"/>
            <a:miter lim="800000"/>
          </a:ln>
          <a:effectLst/>
        </p:spPr>
      </p:cxnSp>
      <p:sp>
        <p:nvSpPr>
          <p:cNvPr id="46" name="矩形 45"/>
          <p:cNvSpPr/>
          <p:nvPr>
            <p:custDataLst>
              <p:tags r:id="rId11"/>
            </p:custDataLst>
          </p:nvPr>
        </p:nvSpPr>
        <p:spPr>
          <a:xfrm>
            <a:off x="17413605" y="4372610"/>
            <a:ext cx="4285615" cy="4278630"/>
          </a:xfrm>
          <a:prstGeom prst="rect">
            <a:avLst/>
          </a:prstGeom>
        </p:spPr>
        <p:style>
          <a:lnRef idx="0">
            <a:srgbClr val="FFFFFF"/>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normAutofit/>
          </a:bodyPr>
          <a:lstStyle/>
          <a:p>
            <a:pPr algn="ctr">
              <a:lnSpc>
                <a:spcPct val="150000"/>
              </a:lnSpc>
            </a:pPr>
            <a:endParaRPr lang="zh-CN" altLang="en-US" sz="3200" dirty="0">
              <a:solidFill>
                <a:sysClr val="window" lastClr="FFFFFF"/>
              </a:solidFill>
              <a:latin typeface="Arial" panose="020B0604020202090204" pitchFamily="34" charset="0"/>
              <a:ea typeface="微软雅黑" charset="0"/>
            </a:endParaRPr>
          </a:p>
        </p:txBody>
      </p:sp>
      <p:sp>
        <p:nvSpPr>
          <p:cNvPr id="47" name="任意多边形 46"/>
          <p:cNvSpPr/>
          <p:nvPr>
            <p:custDataLst>
              <p:tags r:id="rId12"/>
            </p:custDataLst>
          </p:nvPr>
        </p:nvSpPr>
        <p:spPr>
          <a:xfrm>
            <a:off x="17413605" y="8450580"/>
            <a:ext cx="4285615" cy="774065"/>
          </a:xfrm>
          <a:custGeom>
            <a:avLst/>
            <a:gdLst>
              <a:gd name="connsiteX0" fmla="*/ 98425 w 1803400"/>
              <a:gd name="connsiteY0" fmla="*/ 0 h 325721"/>
              <a:gd name="connsiteX1" fmla="*/ 148430 w 1803400"/>
              <a:gd name="connsiteY1" fmla="*/ 86217 h 325721"/>
              <a:gd name="connsiteX2" fmla="*/ 198437 w 1803400"/>
              <a:gd name="connsiteY2" fmla="*/ 0 h 325721"/>
              <a:gd name="connsiteX3" fmla="*/ 248442 w 1803400"/>
              <a:gd name="connsiteY3" fmla="*/ 86217 h 325721"/>
              <a:gd name="connsiteX4" fmla="*/ 298449 w 1803400"/>
              <a:gd name="connsiteY4" fmla="*/ 0 h 325721"/>
              <a:gd name="connsiteX5" fmla="*/ 348454 w 1803400"/>
              <a:gd name="connsiteY5" fmla="*/ 86217 h 325721"/>
              <a:gd name="connsiteX6" fmla="*/ 398461 w 1803400"/>
              <a:gd name="connsiteY6" fmla="*/ 0 h 325721"/>
              <a:gd name="connsiteX7" fmla="*/ 448466 w 1803400"/>
              <a:gd name="connsiteY7" fmla="*/ 86217 h 325721"/>
              <a:gd name="connsiteX8" fmla="*/ 498473 w 1803400"/>
              <a:gd name="connsiteY8" fmla="*/ 0 h 325721"/>
              <a:gd name="connsiteX9" fmla="*/ 548478 w 1803400"/>
              <a:gd name="connsiteY9" fmla="*/ 86217 h 325721"/>
              <a:gd name="connsiteX10" fmla="*/ 598485 w 1803400"/>
              <a:gd name="connsiteY10" fmla="*/ 0 h 325721"/>
              <a:gd name="connsiteX11" fmla="*/ 648490 w 1803400"/>
              <a:gd name="connsiteY11" fmla="*/ 86217 h 325721"/>
              <a:gd name="connsiteX12" fmla="*/ 698497 w 1803400"/>
              <a:gd name="connsiteY12" fmla="*/ 0 h 325721"/>
              <a:gd name="connsiteX13" fmla="*/ 748502 w 1803400"/>
              <a:gd name="connsiteY13" fmla="*/ 86217 h 325721"/>
              <a:gd name="connsiteX14" fmla="*/ 798509 w 1803400"/>
              <a:gd name="connsiteY14" fmla="*/ 0 h 325721"/>
              <a:gd name="connsiteX15" fmla="*/ 848514 w 1803400"/>
              <a:gd name="connsiteY15" fmla="*/ 86217 h 325721"/>
              <a:gd name="connsiteX16" fmla="*/ 898521 w 1803400"/>
              <a:gd name="connsiteY16" fmla="*/ 0 h 325721"/>
              <a:gd name="connsiteX17" fmla="*/ 948526 w 1803400"/>
              <a:gd name="connsiteY17" fmla="*/ 86217 h 325721"/>
              <a:gd name="connsiteX18" fmla="*/ 998533 w 1803400"/>
              <a:gd name="connsiteY18" fmla="*/ 0 h 325721"/>
              <a:gd name="connsiteX19" fmla="*/ 1048538 w 1803400"/>
              <a:gd name="connsiteY19" fmla="*/ 86217 h 325721"/>
              <a:gd name="connsiteX20" fmla="*/ 1098545 w 1803400"/>
              <a:gd name="connsiteY20" fmla="*/ 0 h 325721"/>
              <a:gd name="connsiteX21" fmla="*/ 1148550 w 1803400"/>
              <a:gd name="connsiteY21" fmla="*/ 86217 h 325721"/>
              <a:gd name="connsiteX22" fmla="*/ 1198557 w 1803400"/>
              <a:gd name="connsiteY22" fmla="*/ 0 h 325721"/>
              <a:gd name="connsiteX23" fmla="*/ 1248562 w 1803400"/>
              <a:gd name="connsiteY23" fmla="*/ 86217 h 325721"/>
              <a:gd name="connsiteX24" fmla="*/ 1298569 w 1803400"/>
              <a:gd name="connsiteY24" fmla="*/ 0 h 325721"/>
              <a:gd name="connsiteX25" fmla="*/ 1348574 w 1803400"/>
              <a:gd name="connsiteY25" fmla="*/ 86217 h 325721"/>
              <a:gd name="connsiteX26" fmla="*/ 1398581 w 1803400"/>
              <a:gd name="connsiteY26" fmla="*/ 0 h 325721"/>
              <a:gd name="connsiteX27" fmla="*/ 1448586 w 1803400"/>
              <a:gd name="connsiteY27" fmla="*/ 86217 h 325721"/>
              <a:gd name="connsiteX28" fmla="*/ 1498593 w 1803400"/>
              <a:gd name="connsiteY28" fmla="*/ 0 h 325721"/>
              <a:gd name="connsiteX29" fmla="*/ 1548598 w 1803400"/>
              <a:gd name="connsiteY29" fmla="*/ 86217 h 325721"/>
              <a:gd name="connsiteX30" fmla="*/ 1598605 w 1803400"/>
              <a:gd name="connsiteY30" fmla="*/ 0 h 325721"/>
              <a:gd name="connsiteX31" fmla="*/ 1648610 w 1803400"/>
              <a:gd name="connsiteY31" fmla="*/ 86217 h 325721"/>
              <a:gd name="connsiteX32" fmla="*/ 1698617 w 1803400"/>
              <a:gd name="connsiteY32" fmla="*/ 0 h 325721"/>
              <a:gd name="connsiteX33" fmla="*/ 1748622 w 1803400"/>
              <a:gd name="connsiteY33" fmla="*/ 86217 h 325721"/>
              <a:gd name="connsiteX34" fmla="*/ 1798629 w 1803400"/>
              <a:gd name="connsiteY34" fmla="*/ 0 h 325721"/>
              <a:gd name="connsiteX35" fmla="*/ 1803400 w 1803400"/>
              <a:gd name="connsiteY35" fmla="*/ 8226 h 325721"/>
              <a:gd name="connsiteX36" fmla="*/ 1803400 w 1803400"/>
              <a:gd name="connsiteY36" fmla="*/ 89994 h 325721"/>
              <a:gd name="connsiteX37" fmla="*/ 1803400 w 1803400"/>
              <a:gd name="connsiteY37" fmla="*/ 325721 h 325721"/>
              <a:gd name="connsiteX38" fmla="*/ 0 w 1803400"/>
              <a:gd name="connsiteY38" fmla="*/ 325721 h 325721"/>
              <a:gd name="connsiteX39" fmla="*/ 0 w 1803400"/>
              <a:gd name="connsiteY39" fmla="*/ 89994 h 325721"/>
              <a:gd name="connsiteX40" fmla="*/ 0 w 1803400"/>
              <a:gd name="connsiteY40" fmla="*/ 2736 h 325721"/>
              <a:gd name="connsiteX41" fmla="*/ 48418 w 1803400"/>
              <a:gd name="connsiteY41" fmla="*/ 86217 h 32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03400" h="325721">
                <a:moveTo>
                  <a:pt x="98425" y="0"/>
                </a:moveTo>
                <a:lnTo>
                  <a:pt x="148430" y="86217"/>
                </a:lnTo>
                <a:lnTo>
                  <a:pt x="198437" y="0"/>
                </a:lnTo>
                <a:lnTo>
                  <a:pt x="248442" y="86217"/>
                </a:lnTo>
                <a:lnTo>
                  <a:pt x="298449" y="0"/>
                </a:lnTo>
                <a:lnTo>
                  <a:pt x="348454" y="86217"/>
                </a:lnTo>
                <a:lnTo>
                  <a:pt x="398461" y="0"/>
                </a:lnTo>
                <a:lnTo>
                  <a:pt x="448466" y="86217"/>
                </a:lnTo>
                <a:lnTo>
                  <a:pt x="498473" y="0"/>
                </a:lnTo>
                <a:lnTo>
                  <a:pt x="548478" y="86217"/>
                </a:lnTo>
                <a:lnTo>
                  <a:pt x="598485" y="0"/>
                </a:lnTo>
                <a:lnTo>
                  <a:pt x="648490" y="86217"/>
                </a:lnTo>
                <a:lnTo>
                  <a:pt x="698497" y="0"/>
                </a:lnTo>
                <a:lnTo>
                  <a:pt x="748502" y="86217"/>
                </a:lnTo>
                <a:lnTo>
                  <a:pt x="798509" y="0"/>
                </a:lnTo>
                <a:lnTo>
                  <a:pt x="848514" y="86217"/>
                </a:lnTo>
                <a:lnTo>
                  <a:pt x="898521" y="0"/>
                </a:lnTo>
                <a:lnTo>
                  <a:pt x="948526" y="86217"/>
                </a:lnTo>
                <a:lnTo>
                  <a:pt x="998533" y="0"/>
                </a:lnTo>
                <a:lnTo>
                  <a:pt x="1048538" y="86217"/>
                </a:lnTo>
                <a:lnTo>
                  <a:pt x="1098545" y="0"/>
                </a:lnTo>
                <a:lnTo>
                  <a:pt x="1148550" y="86217"/>
                </a:lnTo>
                <a:lnTo>
                  <a:pt x="1198557" y="0"/>
                </a:lnTo>
                <a:lnTo>
                  <a:pt x="1248562" y="86217"/>
                </a:lnTo>
                <a:lnTo>
                  <a:pt x="1298569" y="0"/>
                </a:lnTo>
                <a:lnTo>
                  <a:pt x="1348574" y="86217"/>
                </a:lnTo>
                <a:lnTo>
                  <a:pt x="1398581" y="0"/>
                </a:lnTo>
                <a:lnTo>
                  <a:pt x="1448586" y="86217"/>
                </a:lnTo>
                <a:lnTo>
                  <a:pt x="1498593" y="0"/>
                </a:lnTo>
                <a:lnTo>
                  <a:pt x="1548598" y="86217"/>
                </a:lnTo>
                <a:lnTo>
                  <a:pt x="1598605" y="0"/>
                </a:lnTo>
                <a:lnTo>
                  <a:pt x="1648610" y="86217"/>
                </a:lnTo>
                <a:lnTo>
                  <a:pt x="1698617" y="0"/>
                </a:lnTo>
                <a:lnTo>
                  <a:pt x="1748622" y="86217"/>
                </a:lnTo>
                <a:lnTo>
                  <a:pt x="1798629" y="0"/>
                </a:lnTo>
                <a:lnTo>
                  <a:pt x="1803400" y="8226"/>
                </a:lnTo>
                <a:lnTo>
                  <a:pt x="1803400" y="89994"/>
                </a:lnTo>
                <a:lnTo>
                  <a:pt x="1803400" y="325721"/>
                </a:lnTo>
                <a:lnTo>
                  <a:pt x="0" y="325721"/>
                </a:lnTo>
                <a:lnTo>
                  <a:pt x="0" y="89994"/>
                </a:lnTo>
                <a:lnTo>
                  <a:pt x="0" y="2736"/>
                </a:lnTo>
                <a:lnTo>
                  <a:pt x="48418" y="86217"/>
                </a:lnTo>
                <a:close/>
              </a:path>
            </a:pathLst>
          </a:custGeom>
          <a:solidFill>
            <a:srgbClr val="2C89CE">
              <a:lumMod val="20000"/>
              <a:lumOff val="80000"/>
            </a:srgbClr>
          </a:solidFill>
          <a:ln w="12700" cap="flat" cmpd="sng" algn="ctr">
            <a:noFill/>
            <a:prstDash val="solid"/>
            <a:miter lim="800000"/>
          </a:ln>
          <a:effectLst/>
        </p:spPr>
        <p:txBody>
          <a:bodyPr rtlCol="0" anchor="ctr">
            <a:normAutofit lnSpcReduction="10000"/>
          </a:bodyPr>
          <a:lstStyle/>
          <a:p>
            <a:pPr algn="ctr"/>
            <a:r>
              <a:rPr lang="en-US" altLang="zh-CN" sz="3200" dirty="0">
                <a:solidFill>
                  <a:srgbClr val="2C89CE"/>
                </a:solidFill>
                <a:latin typeface="阿里巴巴普惠体 3.0" panose="00020600040101010101" charset="-122"/>
                <a:ea typeface="阿里巴巴普惠体 3.0" panose="00020600040101010101" charset="-122"/>
              </a:rPr>
              <a:t>C</a:t>
            </a:r>
            <a:endParaRPr lang="en-US" altLang="zh-CN" sz="3200" dirty="0">
              <a:solidFill>
                <a:srgbClr val="2C89CE"/>
              </a:solidFill>
              <a:latin typeface="阿里巴巴普惠体 3.0" panose="00020600040101010101" charset="-122"/>
              <a:ea typeface="阿里巴巴普惠体 3.0" panose="00020600040101010101" charset="-122"/>
            </a:endParaRPr>
          </a:p>
        </p:txBody>
      </p:sp>
      <p:cxnSp>
        <p:nvCxnSpPr>
          <p:cNvPr id="48" name="直接连接符 47"/>
          <p:cNvCxnSpPr/>
          <p:nvPr>
            <p:custDataLst>
              <p:tags r:id="rId13"/>
            </p:custDataLst>
          </p:nvPr>
        </p:nvCxnSpPr>
        <p:spPr>
          <a:xfrm>
            <a:off x="19988530" y="8837930"/>
            <a:ext cx="1711325" cy="0"/>
          </a:xfrm>
          <a:prstGeom prst="line">
            <a:avLst/>
          </a:prstGeom>
          <a:noFill/>
          <a:ln w="6350" cap="flat" cmpd="sng" algn="ctr">
            <a:solidFill>
              <a:srgbClr val="2C89CE"/>
            </a:solidFill>
            <a:prstDash val="solid"/>
            <a:miter lim="800000"/>
          </a:ln>
          <a:effectLst/>
        </p:spPr>
      </p:cxnSp>
      <p:cxnSp>
        <p:nvCxnSpPr>
          <p:cNvPr id="49" name="直接连接符 48"/>
          <p:cNvCxnSpPr/>
          <p:nvPr>
            <p:custDataLst>
              <p:tags r:id="rId14"/>
            </p:custDataLst>
          </p:nvPr>
        </p:nvCxnSpPr>
        <p:spPr>
          <a:xfrm>
            <a:off x="17413605" y="8837930"/>
            <a:ext cx="1711325" cy="0"/>
          </a:xfrm>
          <a:prstGeom prst="line">
            <a:avLst/>
          </a:prstGeom>
          <a:noFill/>
          <a:ln w="6350" cap="flat" cmpd="sng" algn="ctr">
            <a:solidFill>
              <a:srgbClr val="2C89CE"/>
            </a:solidFill>
            <a:prstDash val="solid"/>
            <a:miter lim="800000"/>
          </a:ln>
          <a:effectLst/>
        </p:spPr>
      </p:cxnSp>
      <p:sp>
        <p:nvSpPr>
          <p:cNvPr id="18" name="文本框 17"/>
          <p:cNvSpPr txBox="1"/>
          <p:nvPr>
            <p:custDataLst>
              <p:tags r:id="rId15"/>
            </p:custDataLst>
          </p:nvPr>
        </p:nvSpPr>
        <p:spPr>
          <a:xfrm>
            <a:off x="2392410" y="5831692"/>
            <a:ext cx="4280348" cy="2284424"/>
          </a:xfrm>
          <a:prstGeom prst="rect">
            <a:avLst/>
          </a:prstGeom>
          <a:noFill/>
        </p:spPr>
        <p:txBody>
          <a:bodyPr wrap="square" rtlCol="0">
            <a:noAutofit/>
          </a:bodyPr>
          <a:lstStyle/>
          <a:p>
            <a:pPr algn="ctr">
              <a:lnSpc>
                <a:spcPct val="120000"/>
              </a:lnSpc>
            </a:pPr>
            <a:r>
              <a:rPr lang="zh-CN" altLang="en-US" sz="3600" spc="150">
                <a:solidFill>
                  <a:sysClr val="window" lastClr="FFFFFF"/>
                </a:solidFill>
                <a:latin typeface="阿里巴巴普惠体 3.0" panose="00020600040101010101" charset="-122"/>
                <a:ea typeface="阿里巴巴普惠体 3.0" panose="00020600040101010101" charset="-122"/>
              </a:rPr>
              <a:t>数据来源的多元性</a:t>
            </a:r>
            <a:endParaRPr lang="zh-CN" altLang="en-US" sz="3600" spc="150">
              <a:solidFill>
                <a:sysClr val="window" lastClr="FFFFFF"/>
              </a:solidFill>
              <a:latin typeface="阿里巴巴普惠体 3.0" panose="00020600040101010101" charset="-122"/>
              <a:ea typeface="阿里巴巴普惠体 3.0" panose="00020600040101010101" charset="-122"/>
            </a:endParaRPr>
          </a:p>
        </p:txBody>
      </p:sp>
      <p:sp>
        <p:nvSpPr>
          <p:cNvPr id="19" name="文本框 18"/>
          <p:cNvSpPr txBox="1"/>
          <p:nvPr>
            <p:custDataLst>
              <p:tags r:id="rId16"/>
            </p:custDataLst>
          </p:nvPr>
        </p:nvSpPr>
        <p:spPr>
          <a:xfrm>
            <a:off x="9896195" y="5831692"/>
            <a:ext cx="4280348" cy="2284424"/>
          </a:xfrm>
          <a:prstGeom prst="rect">
            <a:avLst/>
          </a:prstGeom>
          <a:noFill/>
        </p:spPr>
        <p:txBody>
          <a:bodyPr wrap="square" rtlCol="0">
            <a:noAutofit/>
          </a:bodyPr>
          <a:lstStyle/>
          <a:p>
            <a:pPr algn="ctr">
              <a:lnSpc>
                <a:spcPct val="120000"/>
              </a:lnSpc>
            </a:pPr>
            <a:r>
              <a:rPr lang="zh-CN" altLang="en-US" sz="3600" spc="150">
                <a:solidFill>
                  <a:sysClr val="window" lastClr="FFFFFF"/>
                </a:solidFill>
                <a:latin typeface="阿里巴巴普惠体 3.0" panose="00020600040101010101" charset="-122"/>
                <a:ea typeface="阿里巴巴普惠体 3.0" panose="00020600040101010101" charset="-122"/>
              </a:rPr>
              <a:t>大数据的数据量级</a:t>
            </a:r>
            <a:endParaRPr lang="zh-CN" altLang="en-US" sz="3600" spc="150">
              <a:solidFill>
                <a:sysClr val="window" lastClr="FFFFFF"/>
              </a:solidFill>
              <a:latin typeface="阿里巴巴普惠体 3.0" panose="00020600040101010101" charset="-122"/>
              <a:ea typeface="阿里巴巴普惠体 3.0" panose="00020600040101010101" charset="-122"/>
            </a:endParaRPr>
          </a:p>
        </p:txBody>
      </p:sp>
      <p:sp>
        <p:nvSpPr>
          <p:cNvPr id="20" name="文本框 19"/>
          <p:cNvSpPr txBox="1"/>
          <p:nvPr>
            <p:custDataLst>
              <p:tags r:id="rId17"/>
            </p:custDataLst>
          </p:nvPr>
        </p:nvSpPr>
        <p:spPr>
          <a:xfrm>
            <a:off x="17399980" y="5831692"/>
            <a:ext cx="4280348" cy="2284424"/>
          </a:xfrm>
          <a:prstGeom prst="rect">
            <a:avLst/>
          </a:prstGeom>
          <a:noFill/>
        </p:spPr>
        <p:txBody>
          <a:bodyPr wrap="square" rtlCol="0">
            <a:noAutofit/>
          </a:bodyPr>
          <a:lstStyle/>
          <a:p>
            <a:pPr algn="ctr">
              <a:lnSpc>
                <a:spcPct val="120000"/>
              </a:lnSpc>
            </a:pPr>
            <a:r>
              <a:rPr lang="zh-CN" altLang="en-US" sz="3600" spc="150">
                <a:solidFill>
                  <a:sysClr val="window" lastClr="FFFFFF"/>
                </a:solidFill>
                <a:latin typeface="阿里巴巴普惠体 3.0" panose="00020600040101010101" charset="-122"/>
                <a:ea typeface="阿里巴巴普惠体 3.0" panose="00020600040101010101" charset="-122"/>
              </a:rPr>
              <a:t>数据的变化</a:t>
            </a:r>
            <a:endParaRPr lang="zh-CN" altLang="en-US" sz="3600" spc="150">
              <a:solidFill>
                <a:sysClr val="window" lastClr="FFFFFF"/>
              </a:solidFill>
              <a:latin typeface="阿里巴巴普惠体 3.0" panose="00020600040101010101" charset="-122"/>
              <a:ea typeface="阿里巴巴普惠体 3.0" panose="00020600040101010101" charset="-122"/>
            </a:endParaRPr>
          </a:p>
        </p:txBody>
      </p:sp>
      <p:sp>
        <p:nvSpPr>
          <p:cNvPr id="21" name="文本框 50"/>
          <p:cNvSpPr txBox="1"/>
          <p:nvPr>
            <p:custDataLst>
              <p:tags r:id="rId18"/>
            </p:custDataLst>
          </p:nvPr>
        </p:nvSpPr>
        <p:spPr>
          <a:xfrm>
            <a:off x="9014264" y="2133566"/>
            <a:ext cx="6354203" cy="646331"/>
          </a:xfrm>
          <a:prstGeom prst="rect">
            <a:avLst/>
          </a:prstGeom>
          <a:noFill/>
        </p:spPr>
        <p:txBody>
          <a:bodyPr wrap="square" rtlCol="0" anchor="ctr">
            <a:noAutofit/>
          </a:bodyPr>
          <a:lstStyle>
            <a:defPPr>
              <a:defRPr lang="zh-CN"/>
            </a:defPPr>
            <a:lvl1pPr marL="0" algn="l" defTabSz="914400" rtl="0" eaLnBrk="1" latinLnBrk="0" hangingPunct="1">
              <a:defRPr sz="1800" kern="1200">
                <a:solidFill>
                  <a:srgbClr val="5F5F5F"/>
                </a:solidFill>
                <a:latin typeface="Arial" panose="020B0604020202090204" pitchFamily="34" charset="0"/>
                <a:ea typeface="微软雅黑" charset="-122"/>
                <a:cs typeface="+mn-ea"/>
              </a:defRPr>
            </a:lvl1pPr>
            <a:lvl2pPr marL="457200" algn="l" defTabSz="914400" rtl="0" eaLnBrk="1" latinLnBrk="0" hangingPunct="1">
              <a:defRPr sz="1800" kern="1200">
                <a:solidFill>
                  <a:srgbClr val="5F5F5F"/>
                </a:solidFill>
                <a:latin typeface="Arial" panose="020B0604020202090204" pitchFamily="34" charset="0"/>
                <a:ea typeface="微软雅黑" charset="-122"/>
                <a:cs typeface="+mn-ea"/>
              </a:defRPr>
            </a:lvl2pPr>
            <a:lvl3pPr marL="914400" algn="l" defTabSz="914400" rtl="0" eaLnBrk="1" latinLnBrk="0" hangingPunct="1">
              <a:defRPr sz="1800" kern="1200">
                <a:solidFill>
                  <a:srgbClr val="5F5F5F"/>
                </a:solidFill>
                <a:latin typeface="Arial" panose="020B0604020202090204" pitchFamily="34" charset="0"/>
                <a:ea typeface="微软雅黑" charset="-122"/>
                <a:cs typeface="+mn-ea"/>
              </a:defRPr>
            </a:lvl3pPr>
            <a:lvl4pPr marL="1371600" algn="l" defTabSz="914400" rtl="0" eaLnBrk="1" latinLnBrk="0" hangingPunct="1">
              <a:defRPr sz="1800" kern="1200">
                <a:solidFill>
                  <a:srgbClr val="5F5F5F"/>
                </a:solidFill>
                <a:latin typeface="Arial" panose="020B0604020202090204" pitchFamily="34" charset="0"/>
                <a:ea typeface="微软雅黑" charset="-122"/>
                <a:cs typeface="+mn-ea"/>
              </a:defRPr>
            </a:lvl4pPr>
            <a:lvl5pPr marL="1828800" algn="l" defTabSz="914400" rtl="0" eaLnBrk="1" latinLnBrk="0" hangingPunct="1">
              <a:defRPr sz="1800" kern="1200">
                <a:solidFill>
                  <a:srgbClr val="5F5F5F"/>
                </a:solidFill>
                <a:latin typeface="Arial" panose="020B0604020202090204" pitchFamily="34" charset="0"/>
                <a:ea typeface="微软雅黑" charset="-122"/>
                <a:cs typeface="+mn-ea"/>
              </a:defRPr>
            </a:lvl5pPr>
            <a:lvl6pPr marL="2286000" algn="l" defTabSz="914400" rtl="0" eaLnBrk="1" latinLnBrk="0" hangingPunct="1">
              <a:defRPr sz="1800" kern="1200">
                <a:solidFill>
                  <a:srgbClr val="5F5F5F"/>
                </a:solidFill>
                <a:latin typeface="Arial" panose="020B0604020202090204" pitchFamily="34" charset="0"/>
                <a:ea typeface="微软雅黑" charset="-122"/>
                <a:cs typeface="+mn-ea"/>
              </a:defRPr>
            </a:lvl6pPr>
            <a:lvl7pPr marL="2743200" algn="l" defTabSz="914400" rtl="0" eaLnBrk="1" latinLnBrk="0" hangingPunct="1">
              <a:defRPr sz="1800" kern="1200">
                <a:solidFill>
                  <a:srgbClr val="5F5F5F"/>
                </a:solidFill>
                <a:latin typeface="Arial" panose="020B0604020202090204" pitchFamily="34" charset="0"/>
                <a:ea typeface="微软雅黑" charset="-122"/>
                <a:cs typeface="+mn-ea"/>
              </a:defRPr>
            </a:lvl7pPr>
            <a:lvl8pPr marL="3200400" algn="l" defTabSz="914400" rtl="0" eaLnBrk="1" latinLnBrk="0" hangingPunct="1">
              <a:defRPr sz="1800" kern="1200">
                <a:solidFill>
                  <a:srgbClr val="5F5F5F"/>
                </a:solidFill>
                <a:latin typeface="Arial" panose="020B0604020202090204" pitchFamily="34" charset="0"/>
                <a:ea typeface="微软雅黑" charset="-122"/>
                <a:cs typeface="+mn-ea"/>
              </a:defRPr>
            </a:lvl8pPr>
            <a:lvl9pPr marL="3657600" algn="l" defTabSz="914400" rtl="0" eaLnBrk="1" latinLnBrk="0" hangingPunct="1">
              <a:defRPr sz="1800" kern="1200">
                <a:solidFill>
                  <a:srgbClr val="5F5F5F"/>
                </a:solidFill>
                <a:latin typeface="Arial" panose="020B0604020202090204" pitchFamily="34" charset="0"/>
                <a:ea typeface="微软雅黑" charset="-122"/>
                <a:cs typeface="+mn-ea"/>
              </a:defRPr>
            </a:lvl9pPr>
          </a:lstStyle>
          <a:p>
            <a:pPr algn="ctr">
              <a:lnSpc>
                <a:spcPct val="120000"/>
              </a:lnSpc>
            </a:pPr>
            <a:r>
              <a:rPr lang="zh-CN" altLang="en-US" sz="5400" b="1" spc="300" dirty="0">
                <a:latin typeface="阿里巴巴普惠体 3.0" panose="00020600040101010101" charset="-122"/>
                <a:ea typeface="阿里巴巴普惠体 3.0" panose="00020600040101010101" charset="-122"/>
              </a:rPr>
              <a:t>数据可视化挑战</a:t>
            </a:r>
            <a:endParaRPr lang="zh-CN" altLang="en-US" sz="5400" b="1" spc="300" dirty="0">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阿里巴巴普惠体 3.0" panose="00020600040101010101" charset="-122"/>
                <a:ea typeface="阿里巴巴普惠体 3.0" panose="00020600040101010101" charset="-122"/>
              </a:rPr>
              <a:t>数据可视化</a:t>
            </a:r>
            <a:r>
              <a:rPr lang="zh-CN" b="0" dirty="0">
                <a:latin typeface="阿里巴巴普惠体 3.0" panose="00020600040101010101" charset="-122"/>
                <a:ea typeface="阿里巴巴普惠体 3.0" panose="00020600040101010101" charset="-122"/>
              </a:rPr>
              <a:t>基础</a:t>
            </a:r>
            <a:endParaRPr lang="zh-CN" b="0" dirty="0">
              <a:latin typeface="阿里巴巴普惠体 3.0" panose="00020600040101010101" charset="-122"/>
              <a:ea typeface="阿里巴巴普惠体 3.0" panose="00020600040101010101"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1</a:t>
            </a:r>
            <a:endParaRPr sz="8000">
              <a:latin typeface="Alibaba PuHuiTi 3.0 75 SemiBold" panose="00020600040101010101" charset="-122"/>
              <a:ea typeface="Alibaba PuHuiTi 3.0 75 SemiBold" panose="00020600040101010101" charset="-122"/>
            </a:endParaRPr>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可视化图表类型</a:t>
            </a:r>
            <a:endParaRPr lang="zh-CN" b="0" dirty="0">
              <a:latin typeface="阿里巴巴普惠体 3.0" panose="00020600040101010101" charset="-122"/>
              <a:ea typeface="阿里巴巴普惠体 3.0" panose="00020600040101010101"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2</a:t>
            </a:r>
            <a:endParaRPr sz="8000">
              <a:latin typeface="Alibaba PuHuiTi 3.0 75 SemiBold" panose="00020600040101010101" charset="-122"/>
              <a:ea typeface="Alibaba PuHuiTi 3.0 75 SemiBold" panose="00020600040101010101" charset="-122"/>
            </a:endParaRPr>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数据可视化的特点</a:t>
            </a:r>
            <a:endParaRPr lang="zh-CN" b="0" dirty="0">
              <a:latin typeface="阿里巴巴普惠体 3.0" panose="00020600040101010101" charset="-122"/>
              <a:ea typeface="阿里巴巴普惠体 3.0" panose="00020600040101010101"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3</a:t>
            </a:r>
            <a:endParaRPr sz="8000">
              <a:latin typeface="Alibaba PuHuiTi 3.0 75 SemiBold" panose="00020600040101010101" charset="-122"/>
              <a:ea typeface="Alibaba PuHuiTi 3.0 75 SemiBold" panose="00020600040101010101" charset="-122"/>
            </a:endParaRPr>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数据可视化的挑战</a:t>
            </a:r>
            <a:endParaRPr lang="zh-CN" b="0" dirty="0">
              <a:latin typeface="阿里巴巴普惠体 3.0" panose="00020600040101010101" charset="-122"/>
              <a:ea typeface="阿里巴巴普惠体 3.0" panose="00020600040101010101"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cs typeface="Trebuchet MS Bold" panose="020B0703020202090204" charset="0"/>
              </a:rPr>
              <a:t>4</a:t>
            </a:r>
            <a:endParaRPr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阿里巴巴普惠体 3.0" panose="00020600040101010101" charset="-122"/>
                <a:ea typeface="阿里巴巴普惠体 3.0" panose="00020600040101010101" charset="-122"/>
              </a:rPr>
              <a:t>数据分析</a:t>
            </a:r>
            <a:endParaRPr lang="zh-CN" dirty="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12197080" y="2063750"/>
            <a:ext cx="1856740" cy="1880235"/>
          </a:xfrm>
          <a:prstGeom prst="diamond">
            <a:avLst/>
          </a:prstGeom>
          <a:solidFill>
            <a:srgbClr val="0A7BE0"/>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5</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数据可视化工具介绍</a:t>
            </a:r>
            <a:endParaRPr lang="zh-CN" b="0" dirty="0">
              <a:latin typeface="阿里巴巴普惠体 3.0" panose="00020600040101010101" charset="-122"/>
              <a:ea typeface="阿里巴巴普惠体 3.0" panose="00020600040101010101"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6</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数据可视化分析过程</a:t>
            </a:r>
            <a:endParaRPr lang="zh-CN" b="0" dirty="0">
              <a:latin typeface="阿里巴巴普惠体 3.0" panose="00020600040101010101" charset="-122"/>
              <a:ea typeface="阿里巴巴普惠体 3.0" panose="00020600040101010101"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7</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实验一</a:t>
            </a:r>
            <a:endParaRPr lang="zh-CN" b="0" dirty="0">
              <a:latin typeface="阿里巴巴普惠体 3.0" panose="00020600040101010101" charset="-122"/>
              <a:ea typeface="阿里巴巴普惠体 3.0" panose="00020600040101010101"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8</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dirty="0" err="1">
                <a:latin typeface="阿里巴巴普惠体 3.0" panose="00020600040101010101" charset="-122"/>
                <a:ea typeface="阿里巴巴普惠体 3.0" panose="00020600040101010101" charset="-122"/>
              </a:rPr>
              <a:t>数据可视化</a:t>
            </a:r>
            <a:r>
              <a:rPr lang="zh-CN" dirty="0">
                <a:latin typeface="阿里巴巴普惠体 3.0" panose="00020600040101010101" charset="-122"/>
                <a:ea typeface="阿里巴巴普惠体 3.0" panose="00020600040101010101" charset="-122"/>
              </a:rPr>
              <a:t>基础</a:t>
            </a:r>
            <a:endParaRPr lang="zh-CN" dirty="0">
              <a:latin typeface="阿里巴巴普惠体 3.0" panose="00020600040101010101" charset="-122"/>
              <a:ea typeface="阿里巴巴普惠体 3.0" panose="00020600040101010101" charset="-122"/>
            </a:endParaRPr>
          </a:p>
        </p:txBody>
      </p:sp>
      <p:sp>
        <p:nvSpPr>
          <p:cNvPr id="208" name="1"/>
          <p:cNvSpPr/>
          <p:nvPr/>
        </p:nvSpPr>
        <p:spPr>
          <a:xfrm>
            <a:off x="1219835" y="2063750"/>
            <a:ext cx="1856740" cy="1880235"/>
          </a:xfrm>
          <a:prstGeom prst="diamond">
            <a:avLst/>
          </a:prstGeom>
          <a:solidFill>
            <a:schemeClr val="accent1"/>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阿里巴巴普惠体 3.0" panose="00020600040101010101" charset="-122"/>
                <a:ea typeface="阿里巴巴普惠体 3.0" panose="00020600040101010101" charset="-122"/>
              </a:rPr>
              <a:t>1</a:t>
            </a:r>
            <a:endParaRPr sz="8000">
              <a:latin typeface="阿里巴巴普惠体 3.0" panose="00020600040101010101" charset="-122"/>
              <a:ea typeface="阿里巴巴普惠体 3.0" panose="00020600040101010101" charset="-122"/>
            </a:endParaRPr>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可视化图表类型</a:t>
            </a:r>
            <a:endParaRPr lang="zh-CN" b="0" dirty="0">
              <a:latin typeface="阿里巴巴普惠体 3.0" panose="00020600040101010101" charset="-122"/>
              <a:ea typeface="阿里巴巴普惠体 3.0" panose="00020600040101010101"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阿里巴巴普惠体 3.0" panose="00020600040101010101" charset="-122"/>
                <a:ea typeface="阿里巴巴普惠体 3.0" panose="00020600040101010101" charset="-122"/>
              </a:rPr>
              <a:t>2</a:t>
            </a:r>
            <a:endParaRPr sz="8000">
              <a:latin typeface="阿里巴巴普惠体 3.0" panose="00020600040101010101" charset="-122"/>
              <a:ea typeface="阿里巴巴普惠体 3.0" panose="00020600040101010101" charset="-122"/>
            </a:endParaRPr>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数据可视化的特点</a:t>
            </a:r>
            <a:endParaRPr lang="zh-CN" b="0" dirty="0">
              <a:latin typeface="阿里巴巴普惠体 3.0" panose="00020600040101010101" charset="-122"/>
              <a:ea typeface="阿里巴巴普惠体 3.0" panose="00020600040101010101"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阿里巴巴普惠体 3.0" panose="00020600040101010101" charset="-122"/>
                <a:ea typeface="阿里巴巴普惠体 3.0" panose="00020600040101010101" charset="-122"/>
              </a:rPr>
              <a:t>3</a:t>
            </a:r>
            <a:endParaRPr sz="8000">
              <a:latin typeface="阿里巴巴普惠体 3.0" panose="00020600040101010101" charset="-122"/>
              <a:ea typeface="阿里巴巴普惠体 3.0" panose="00020600040101010101" charset="-122"/>
            </a:endParaRPr>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数据可视化的挑战</a:t>
            </a:r>
            <a:endParaRPr lang="zh-CN" b="0" dirty="0">
              <a:latin typeface="阿里巴巴普惠体 3.0" panose="00020600040101010101" charset="-122"/>
              <a:ea typeface="阿里巴巴普惠体 3.0" panose="00020600040101010101"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阿里巴巴普惠体 3.0" panose="00020600040101010101" charset="-122"/>
                <a:ea typeface="阿里巴巴普惠体 3.0" panose="00020600040101010101" charset="-122"/>
                <a:cs typeface="Trebuchet MS Bold" panose="020B0703020202090204" charset="0"/>
              </a:rPr>
              <a:t>4</a:t>
            </a:r>
            <a:endParaRPr sz="8000">
              <a:latin typeface="阿里巴巴普惠体 3.0" panose="00020600040101010101" charset="-122"/>
              <a:ea typeface="阿里巴巴普惠体 3.0" panose="00020600040101010101" charset="-122"/>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数据分析</a:t>
            </a:r>
            <a:endParaRPr lang="zh-CN" b="0" dirty="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阿里巴巴普惠体 3.0" panose="00020600040101010101" charset="-122"/>
                <a:ea typeface="阿里巴巴普惠体 3.0" panose="00020600040101010101" charset="-122"/>
                <a:cs typeface="Trebuchet MS Bold" panose="020B0703020202090204" charset="0"/>
              </a:rPr>
              <a:t>5</a:t>
            </a:r>
            <a:endParaRPr lang="en-US" sz="8000">
              <a:latin typeface="阿里巴巴普惠体 3.0" panose="00020600040101010101" charset="-122"/>
              <a:ea typeface="阿里巴巴普惠体 3.0" panose="00020600040101010101" charset="-122"/>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数据可视化工具介绍</a:t>
            </a:r>
            <a:endParaRPr lang="zh-CN" b="0" dirty="0">
              <a:latin typeface="阿里巴巴普惠体 3.0" panose="00020600040101010101" charset="-122"/>
              <a:ea typeface="阿里巴巴普惠体 3.0" panose="00020600040101010101"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阿里巴巴普惠体 3.0" panose="00020600040101010101" charset="-122"/>
                <a:ea typeface="阿里巴巴普惠体 3.0" panose="00020600040101010101" charset="-122"/>
                <a:cs typeface="Trebuchet MS Bold" panose="020B0703020202090204" charset="0"/>
              </a:rPr>
              <a:t>6</a:t>
            </a:r>
            <a:endParaRPr lang="en-US" sz="8000">
              <a:latin typeface="阿里巴巴普惠体 3.0" panose="00020600040101010101" charset="-122"/>
              <a:ea typeface="阿里巴巴普惠体 3.0" panose="00020600040101010101" charset="-122"/>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数据可视化分析过程</a:t>
            </a:r>
            <a:endParaRPr lang="zh-CN" b="0" dirty="0">
              <a:latin typeface="阿里巴巴普惠体 3.0" panose="00020600040101010101" charset="-122"/>
              <a:ea typeface="阿里巴巴普惠体 3.0" panose="00020600040101010101"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lang="en-US" sz="8000">
                <a:latin typeface="阿里巴巴普惠体 3.0" panose="00020600040101010101" charset="-122"/>
                <a:ea typeface="阿里巴巴普惠体 3.0" panose="00020600040101010101" charset="-122"/>
                <a:cs typeface="Trebuchet MS Bold" panose="020B0703020202090204" charset="0"/>
              </a:rPr>
              <a:t>7</a:t>
            </a:r>
            <a:endParaRPr lang="en-US" sz="8000">
              <a:latin typeface="阿里巴巴普惠体 3.0" panose="00020600040101010101" charset="-122"/>
              <a:ea typeface="阿里巴巴普惠体 3.0" panose="00020600040101010101" charset="-122"/>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实验一</a:t>
            </a:r>
            <a:endParaRPr lang="zh-CN" b="0" dirty="0">
              <a:latin typeface="阿里巴巴普惠体 3.0" panose="00020600040101010101" charset="-122"/>
              <a:ea typeface="阿里巴巴普惠体 3.0" panose="00020600040101010101"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阿里巴巴普惠体 3.0" panose="00020600040101010101" charset="-122"/>
                <a:ea typeface="阿里巴巴普惠体 3.0" panose="00020600040101010101" charset="-122"/>
                <a:cs typeface="Trebuchet MS Bold" panose="020B0703020202090204" charset="0"/>
              </a:rPr>
              <a:t>8</a:t>
            </a:r>
            <a:endParaRPr lang="en-US" sz="8000">
              <a:latin typeface="阿里巴巴普惠体 3.0" panose="00020600040101010101" charset="-122"/>
              <a:ea typeface="阿里巴巴普惠体 3.0" panose="00020600040101010101" charset="-122"/>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pexels-lilartsy-1925536"/>
          <p:cNvPicPr>
            <a:picLocks noChangeAspect="1"/>
          </p:cNvPicPr>
          <p:nvPr/>
        </p:nvPicPr>
        <p:blipFill>
          <a:blip r:embed="rId1"/>
          <a:srcRect l="20846" t="29852" r="8377" b="29861"/>
          <a:stretch>
            <a:fillRect/>
          </a:stretch>
        </p:blipFill>
        <p:spPr>
          <a:xfrm>
            <a:off x="8459470" y="3413760"/>
            <a:ext cx="14561820" cy="5525770"/>
          </a:xfrm>
          <a:custGeom>
            <a:avLst/>
            <a:gdLst/>
            <a:ahLst/>
            <a:cxnLst>
              <a:cxn ang="3">
                <a:pos x="hc" y="t"/>
              </a:cxn>
              <a:cxn ang="cd2">
                <a:pos x="l" y="vc"/>
              </a:cxn>
              <a:cxn ang="cd4">
                <a:pos x="hc" y="b"/>
              </a:cxn>
              <a:cxn ang="0">
                <a:pos x="r" y="vc"/>
              </a:cxn>
            </a:cxnLst>
            <a:rect l="l" t="t" r="r" b="b"/>
            <a:pathLst>
              <a:path w="11466" h="4351">
                <a:moveTo>
                  <a:pt x="0" y="632"/>
                </a:moveTo>
                <a:cubicBezTo>
                  <a:pt x="0" y="283"/>
                  <a:pt x="283" y="0"/>
                  <a:pt x="632" y="0"/>
                </a:cubicBezTo>
                <a:lnTo>
                  <a:pt x="10834" y="0"/>
                </a:lnTo>
                <a:cubicBezTo>
                  <a:pt x="11183" y="0"/>
                  <a:pt x="11466" y="283"/>
                  <a:pt x="11466" y="632"/>
                </a:cubicBezTo>
                <a:lnTo>
                  <a:pt x="11466" y="3719"/>
                </a:lnTo>
                <a:cubicBezTo>
                  <a:pt x="11466" y="4068"/>
                  <a:pt x="11183" y="4351"/>
                  <a:pt x="10834" y="4351"/>
                </a:cubicBezTo>
                <a:lnTo>
                  <a:pt x="632" y="4351"/>
                </a:lnTo>
                <a:cubicBezTo>
                  <a:pt x="283" y="4351"/>
                  <a:pt x="0" y="4068"/>
                  <a:pt x="0" y="3719"/>
                </a:cubicBezTo>
                <a:lnTo>
                  <a:pt x="0" y="632"/>
                </a:lnTo>
                <a:close/>
              </a:path>
            </a:pathLst>
          </a:custGeom>
        </p:spPr>
      </p:pic>
      <p:sp>
        <p:nvSpPr>
          <p:cNvPr id="4" name="任意多边形 3"/>
          <p:cNvSpPr/>
          <p:nvPr/>
        </p:nvSpPr>
        <p:spPr>
          <a:xfrm rot="16200000" flipH="1">
            <a:off x="1853565" y="2809240"/>
            <a:ext cx="5936615" cy="7148830"/>
          </a:xfrm>
          <a:custGeom>
            <a:avLst/>
            <a:gdLst>
              <a:gd name="connsiteX0" fmla="*/ 0 w 4594"/>
              <a:gd name="connsiteY0" fmla="*/ 766 h 5272"/>
              <a:gd name="connsiteX1" fmla="*/ 766 w 4594"/>
              <a:gd name="connsiteY1" fmla="*/ 0 h 5272"/>
              <a:gd name="connsiteX2" fmla="*/ 766 w 4594"/>
              <a:gd name="connsiteY2" fmla="*/ 0 h 5272"/>
              <a:gd name="connsiteX3" fmla="*/ 766 w 4594"/>
              <a:gd name="connsiteY3" fmla="*/ 0 h 5272"/>
              <a:gd name="connsiteX4" fmla="*/ 1914 w 4594"/>
              <a:gd name="connsiteY4" fmla="*/ 0 h 5272"/>
              <a:gd name="connsiteX5" fmla="*/ 3828 w 4594"/>
              <a:gd name="connsiteY5" fmla="*/ 0 h 5272"/>
              <a:gd name="connsiteX6" fmla="*/ 4594 w 4594"/>
              <a:gd name="connsiteY6" fmla="*/ 766 h 5272"/>
              <a:gd name="connsiteX7" fmla="*/ 4594 w 4594"/>
              <a:gd name="connsiteY7" fmla="*/ 2749 h 5272"/>
              <a:gd name="connsiteX8" fmla="*/ 4594 w 4594"/>
              <a:gd name="connsiteY8" fmla="*/ 2749 h 5272"/>
              <a:gd name="connsiteX9" fmla="*/ 4594 w 4594"/>
              <a:gd name="connsiteY9" fmla="*/ 3928 h 5272"/>
              <a:gd name="connsiteX10" fmla="*/ 4594 w 4594"/>
              <a:gd name="connsiteY10" fmla="*/ 3947 h 5272"/>
              <a:gd name="connsiteX11" fmla="*/ 3828 w 4594"/>
              <a:gd name="connsiteY11" fmla="*/ 4713 h 5272"/>
              <a:gd name="connsiteX12" fmla="*/ 2697 w 4594"/>
              <a:gd name="connsiteY12" fmla="*/ 4773 h 5272"/>
              <a:gd name="connsiteX13" fmla="*/ 2350 w 4594"/>
              <a:gd name="connsiteY13" fmla="*/ 5272 h 5272"/>
              <a:gd name="connsiteX14" fmla="*/ 2002 w 4594"/>
              <a:gd name="connsiteY14" fmla="*/ 4743 h 5272"/>
              <a:gd name="connsiteX15" fmla="*/ 766 w 4594"/>
              <a:gd name="connsiteY15" fmla="*/ 4713 h 5272"/>
              <a:gd name="connsiteX16" fmla="*/ 0 w 4594"/>
              <a:gd name="connsiteY16" fmla="*/ 3947 h 5272"/>
              <a:gd name="connsiteX17" fmla="*/ 0 w 4594"/>
              <a:gd name="connsiteY17" fmla="*/ 3928 h 5272"/>
              <a:gd name="connsiteX18" fmla="*/ 0 w 4594"/>
              <a:gd name="connsiteY18" fmla="*/ 2749 h 5272"/>
              <a:gd name="connsiteX19" fmla="*/ 0 w 4594"/>
              <a:gd name="connsiteY19" fmla="*/ 2749 h 5272"/>
              <a:gd name="connsiteX20" fmla="*/ 0 w 4594"/>
              <a:gd name="connsiteY20" fmla="*/ 766 h 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94" h="5272">
                <a:moveTo>
                  <a:pt x="0" y="766"/>
                </a:moveTo>
                <a:cubicBezTo>
                  <a:pt x="0" y="343"/>
                  <a:pt x="343" y="0"/>
                  <a:pt x="766" y="0"/>
                </a:cubicBezTo>
                <a:lnTo>
                  <a:pt x="766" y="0"/>
                </a:lnTo>
                <a:lnTo>
                  <a:pt x="766" y="0"/>
                </a:lnTo>
                <a:lnTo>
                  <a:pt x="1914" y="0"/>
                </a:lnTo>
                <a:lnTo>
                  <a:pt x="3828" y="0"/>
                </a:lnTo>
                <a:cubicBezTo>
                  <a:pt x="4251" y="0"/>
                  <a:pt x="4594" y="343"/>
                  <a:pt x="4594" y="766"/>
                </a:cubicBezTo>
                <a:lnTo>
                  <a:pt x="4594" y="2749"/>
                </a:lnTo>
                <a:lnTo>
                  <a:pt x="4594" y="2749"/>
                </a:lnTo>
                <a:lnTo>
                  <a:pt x="4594" y="3928"/>
                </a:lnTo>
                <a:lnTo>
                  <a:pt x="4594" y="3947"/>
                </a:lnTo>
                <a:cubicBezTo>
                  <a:pt x="4594" y="4370"/>
                  <a:pt x="4251" y="4713"/>
                  <a:pt x="3828" y="4713"/>
                </a:cubicBezTo>
                <a:lnTo>
                  <a:pt x="2697" y="4773"/>
                </a:lnTo>
                <a:lnTo>
                  <a:pt x="2350" y="5272"/>
                </a:lnTo>
                <a:lnTo>
                  <a:pt x="2002" y="4743"/>
                </a:lnTo>
                <a:lnTo>
                  <a:pt x="766" y="4713"/>
                </a:lnTo>
                <a:cubicBezTo>
                  <a:pt x="343" y="4713"/>
                  <a:pt x="0" y="4370"/>
                  <a:pt x="0" y="3947"/>
                </a:cubicBezTo>
                <a:lnTo>
                  <a:pt x="0" y="3928"/>
                </a:lnTo>
                <a:lnTo>
                  <a:pt x="0" y="2749"/>
                </a:lnTo>
                <a:lnTo>
                  <a:pt x="0" y="2749"/>
                </a:lnTo>
                <a:lnTo>
                  <a:pt x="0" y="766"/>
                </a:lnTo>
                <a:close/>
              </a:path>
            </a:pathLst>
          </a:custGeom>
          <a:noFill/>
          <a:ln w="19050">
            <a:solidFill>
              <a:srgbClr val="2647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5" name="文本框 4"/>
          <p:cNvSpPr txBox="1"/>
          <p:nvPr/>
        </p:nvSpPr>
        <p:spPr>
          <a:xfrm>
            <a:off x="2032635" y="4183380"/>
            <a:ext cx="4450080" cy="953135"/>
          </a:xfrm>
          <a:prstGeom prst="rect">
            <a:avLst/>
          </a:prstGeom>
          <a:noFill/>
        </p:spPr>
        <p:txBody>
          <a:bodyPr wrap="none" rtlCol="0">
            <a:spAutoFit/>
          </a:bodyPr>
          <a:lstStyle/>
          <a:p>
            <a:pPr algn="ctr"/>
            <a:r>
              <a:rPr lang="zh-CN" altLang="en-US" sz="5600">
                <a:solidFill>
                  <a:srgbClr val="26476A"/>
                </a:solidFill>
                <a:latin typeface="阿里巴巴普惠体 3.0" panose="00020600040101010101" charset="-122"/>
                <a:ea typeface="阿里巴巴普惠体 3.0" panose="00020600040101010101" charset="-122"/>
                <a:sym typeface="+mn-ea"/>
              </a:rPr>
              <a:t>数据分析概念</a:t>
            </a:r>
            <a:endParaRPr lang="zh-CN" altLang="en-US" sz="5600">
              <a:solidFill>
                <a:srgbClr val="26476A"/>
              </a:solidFill>
              <a:latin typeface="阿里巴巴普惠体 3.0" panose="00020600040101010101" charset="-122"/>
              <a:ea typeface="阿里巴巴普惠体 3.0" panose="00020600040101010101" charset="-122"/>
              <a:sym typeface="+mn-ea"/>
            </a:endParaRPr>
          </a:p>
        </p:txBody>
      </p:sp>
      <p:sp>
        <p:nvSpPr>
          <p:cNvPr id="6" name="文本框 5"/>
          <p:cNvSpPr txBox="1"/>
          <p:nvPr/>
        </p:nvSpPr>
        <p:spPr>
          <a:xfrm>
            <a:off x="1725930" y="5723890"/>
            <a:ext cx="5566410" cy="3107690"/>
          </a:xfrm>
          <a:prstGeom prst="rect">
            <a:avLst/>
          </a:prstGeom>
          <a:noFill/>
        </p:spPr>
        <p:txBody>
          <a:bodyPr wrap="square" rtlCol="0" anchor="t">
            <a:spAutoFit/>
          </a:bodyPr>
          <a:lstStyle/>
          <a:p>
            <a:pPr algn="l"/>
            <a:r>
              <a:rPr lang="zh-CN" altLang="en-US" sz="2800" b="0">
                <a:solidFill>
                  <a:schemeClr val="tx1">
                    <a:lumMod val="65000"/>
                    <a:lumOff val="35000"/>
                  </a:schemeClr>
                </a:solidFill>
                <a:latin typeface="阿里巴巴普惠体 3.0" panose="00020600040101010101" charset="-122"/>
                <a:ea typeface="阿里巴巴普惠体 3.0" panose="00020600040101010101" charset="-122"/>
                <a:sym typeface="+mn-ea"/>
              </a:rPr>
              <a:t>是指用适当的统计分析方法对收集来的大量数据进行分析，将它们加以汇总和理解并消化，以求最大化地开发数据的功能，发挥数据的作用。数据分析是为了提取有用信息和形成结论而对数据加以详细研究和概括总结的过程。</a:t>
            </a:r>
            <a:endParaRPr lang="zh-CN" altLang="en-US" sz="2800" b="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grpSp>
        <p:nvGrpSpPr>
          <p:cNvPr id="30" name="组合 29"/>
          <p:cNvGrpSpPr/>
          <p:nvPr/>
        </p:nvGrpSpPr>
        <p:grpSpPr>
          <a:xfrm>
            <a:off x="-20955" y="-8255"/>
            <a:ext cx="4324350" cy="1744980"/>
            <a:chOff x="-33" y="-13"/>
            <a:chExt cx="4435" cy="2748"/>
          </a:xfrm>
        </p:grpSpPr>
        <p:sp>
          <p:nvSpPr>
            <p:cNvPr id="31" name="矩形"/>
            <p:cNvSpPr/>
            <p:nvPr>
              <p:custDataLst>
                <p:tags r:id="rId2"/>
              </p:custDataLst>
            </p:nvPr>
          </p:nvSpPr>
          <p:spPr>
            <a:xfrm>
              <a:off x="-33" y="-13"/>
              <a:ext cx="407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2" name="数据可视化对企业的价值"/>
            <p:cNvSpPr txBox="1"/>
            <p:nvPr>
              <p:custDataLst>
                <p:tags r:id="rId3"/>
              </p:custDataLst>
            </p:nvPr>
          </p:nvSpPr>
          <p:spPr>
            <a:xfrm>
              <a:off x="2" y="403"/>
              <a:ext cx="4401"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数据分析概念</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Tree>
    <p:custDataLst>
      <p:tags r:id="rId4"/>
    </p:custData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244600" y="26454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5" name="圆角矩形 4"/>
          <p:cNvSpPr/>
          <p:nvPr/>
        </p:nvSpPr>
        <p:spPr>
          <a:xfrm>
            <a:off x="12334240" y="71539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6" name="圆角矩形 5"/>
          <p:cNvSpPr/>
          <p:nvPr/>
        </p:nvSpPr>
        <p:spPr>
          <a:xfrm>
            <a:off x="12334240" y="26454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7" name="圆角矩形 6"/>
          <p:cNvSpPr/>
          <p:nvPr/>
        </p:nvSpPr>
        <p:spPr>
          <a:xfrm>
            <a:off x="1244600" y="7153910"/>
            <a:ext cx="10725150" cy="4240530"/>
          </a:xfrm>
          <a:prstGeom prst="roundRect">
            <a:avLst>
              <a:gd name="adj" fmla="val 11706"/>
            </a:avLst>
          </a:prstGeom>
          <a:solidFill>
            <a:srgbClr val="F8F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8" name="圆角矩形 7"/>
          <p:cNvSpPr/>
          <p:nvPr/>
        </p:nvSpPr>
        <p:spPr>
          <a:xfrm>
            <a:off x="1924050" y="31318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58" name="椭圆 57"/>
          <p:cNvSpPr/>
          <p:nvPr/>
        </p:nvSpPr>
        <p:spPr>
          <a:xfrm>
            <a:off x="8959850" y="34721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59" name="直接连接符 58"/>
          <p:cNvCxnSpPr/>
          <p:nvPr/>
        </p:nvCxnSpPr>
        <p:spPr>
          <a:xfrm>
            <a:off x="9253220" y="37503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252470" y="3238500"/>
            <a:ext cx="3230880" cy="829945"/>
          </a:xfrm>
          <a:prstGeom prst="rect">
            <a:avLst/>
          </a:prstGeom>
          <a:noFill/>
        </p:spPr>
        <p:txBody>
          <a:bodyPr wrap="none" rtlCol="0">
            <a:spAutoFit/>
          </a:bodyPr>
          <a:lstStyle/>
          <a:p>
            <a:pPr algn="l"/>
            <a:r>
              <a:rPr lang="zh-CN" altLang="en-US" sz="4800" b="0">
                <a:solidFill>
                  <a:srgbClr val="FFFFFF"/>
                </a:solidFill>
                <a:latin typeface="阿里巴巴普惠体 3.0" panose="00020600040101010101" charset="-122"/>
                <a:ea typeface="阿里巴巴普惠体 3.0" panose="00020600040101010101" charset="-122"/>
                <a:sym typeface="+mn-ea"/>
              </a:rPr>
              <a:t>描述性分析</a:t>
            </a:r>
            <a:endParaRPr lang="zh-CN" altLang="en-US" sz="4800" b="0">
              <a:solidFill>
                <a:srgbClr val="FFFFFF"/>
              </a:solidFill>
              <a:latin typeface="阿里巴巴普惠体 3.0" panose="00020600040101010101" charset="-122"/>
              <a:ea typeface="阿里巴巴普惠体 3.0" panose="00020600040101010101" charset="-122"/>
              <a:sym typeface="+mn-ea"/>
            </a:endParaRPr>
          </a:p>
        </p:txBody>
      </p:sp>
      <p:sp>
        <p:nvSpPr>
          <p:cNvPr id="11" name="文本框 10"/>
          <p:cNvSpPr txBox="1"/>
          <p:nvPr/>
        </p:nvSpPr>
        <p:spPr>
          <a:xfrm>
            <a:off x="1818640" y="4606290"/>
            <a:ext cx="9728200" cy="1568450"/>
          </a:xfrm>
          <a:prstGeom prst="rect">
            <a:avLst/>
          </a:prstGeom>
          <a:noFill/>
        </p:spPr>
        <p:txBody>
          <a:bodyPr wrap="square" rtlCol="0" anchor="t">
            <a:spAutoFit/>
          </a:bodyPr>
          <a:lstStyle/>
          <a:p>
            <a:pPr algn="l"/>
            <a:r>
              <a:rPr lang="zh-CN" altLang="en-US" sz="2400">
                <a:solidFill>
                  <a:schemeClr val="tx1">
                    <a:lumMod val="65000"/>
                    <a:lumOff val="35000"/>
                  </a:schemeClr>
                </a:solidFill>
                <a:latin typeface="阿里巴巴普惠体 3.0" panose="00020600040101010101" charset="-122"/>
                <a:ea typeface="阿里巴巴普惠体 3.0" panose="00020600040101010101" charset="-122"/>
                <a:sym typeface="+mn-ea"/>
              </a:rPr>
              <a:t>对数据进行描述，以了解数据的基本特征。</a:t>
            </a:r>
            <a:endParaRPr lang="zh-CN" altLang="en-US" sz="2400">
              <a:solidFill>
                <a:schemeClr val="tx1">
                  <a:lumMod val="65000"/>
                  <a:lumOff val="35000"/>
                </a:schemeClr>
              </a:solidFill>
              <a:latin typeface="阿里巴巴普惠体 3.0" panose="00020600040101010101" charset="-122"/>
              <a:ea typeface="阿里巴巴普惠体 3.0" panose="00020600040101010101" charset="-122"/>
            </a:endParaRPr>
          </a:p>
          <a:p>
            <a:pPr algn="l"/>
            <a:endParaRPr lang="zh-CN" altLang="en-US" sz="2400">
              <a:solidFill>
                <a:schemeClr val="tx1">
                  <a:lumMod val="65000"/>
                  <a:lumOff val="35000"/>
                </a:schemeClr>
              </a:solidFill>
              <a:latin typeface="阿里巴巴普惠体 3.0" panose="00020600040101010101" charset="-122"/>
              <a:ea typeface="阿里巴巴普惠体 3.0" panose="00020600040101010101" charset="-122"/>
            </a:endParaRPr>
          </a:p>
          <a:p>
            <a:pPr algn="l"/>
            <a:r>
              <a:rPr lang="zh-CN" altLang="en-US" sz="2400">
                <a:solidFill>
                  <a:schemeClr val="tx1">
                    <a:lumMod val="65000"/>
                    <a:lumOff val="35000"/>
                  </a:schemeClr>
                </a:solidFill>
                <a:latin typeface="阿里巴巴普惠体 3.0" panose="00020600040101010101" charset="-122"/>
                <a:ea typeface="阿里巴巴普惠体 3.0" panose="00020600040101010101" charset="-122"/>
                <a:sym typeface="+mn-ea"/>
              </a:rPr>
              <a:t>例如：可以计算数据的平均值、中位数、标准差等统计量，或者绘制数据分布图等。</a:t>
            </a:r>
            <a:endParaRPr lang="zh-CN" altLang="en-US" sz="240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12" name="圆角矩形 11"/>
          <p:cNvSpPr/>
          <p:nvPr/>
        </p:nvSpPr>
        <p:spPr>
          <a:xfrm>
            <a:off x="12937490" y="31318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14" name="椭圆 13"/>
          <p:cNvSpPr/>
          <p:nvPr/>
        </p:nvSpPr>
        <p:spPr>
          <a:xfrm>
            <a:off x="19973290" y="34721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15" name="直接连接符 14"/>
          <p:cNvCxnSpPr/>
          <p:nvPr/>
        </p:nvCxnSpPr>
        <p:spPr>
          <a:xfrm>
            <a:off x="20266660" y="37503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4265910" y="3238500"/>
            <a:ext cx="3230880" cy="829945"/>
          </a:xfrm>
          <a:prstGeom prst="rect">
            <a:avLst/>
          </a:prstGeom>
          <a:noFill/>
        </p:spPr>
        <p:txBody>
          <a:bodyPr wrap="none" rtlCol="0">
            <a:spAutoFit/>
          </a:bodyPr>
          <a:lstStyle/>
          <a:p>
            <a:pPr algn="l"/>
            <a:r>
              <a:rPr lang="zh-CN" altLang="en-US" sz="4800" b="0">
                <a:solidFill>
                  <a:srgbClr val="FFFFFF"/>
                </a:solidFill>
                <a:latin typeface="阿里巴巴普惠体 3.0" panose="00020600040101010101" charset="-122"/>
                <a:ea typeface="阿里巴巴普惠体 3.0" panose="00020600040101010101" charset="-122"/>
                <a:sym typeface="+mn-ea"/>
              </a:rPr>
              <a:t>预测性分析</a:t>
            </a:r>
            <a:endParaRPr lang="zh-CN" altLang="en-US" sz="4800" b="0">
              <a:solidFill>
                <a:srgbClr val="FFFFFF"/>
              </a:solidFill>
              <a:latin typeface="阿里巴巴普惠体 3.0" panose="00020600040101010101" charset="-122"/>
              <a:ea typeface="阿里巴巴普惠体 3.0" panose="00020600040101010101" charset="-122"/>
              <a:sym typeface="+mn-ea"/>
            </a:endParaRPr>
          </a:p>
        </p:txBody>
      </p:sp>
      <p:sp>
        <p:nvSpPr>
          <p:cNvPr id="17" name="文本框 16"/>
          <p:cNvSpPr txBox="1"/>
          <p:nvPr/>
        </p:nvSpPr>
        <p:spPr>
          <a:xfrm>
            <a:off x="12832080" y="4606290"/>
            <a:ext cx="9728200" cy="1198880"/>
          </a:xfrm>
          <a:prstGeom prst="rect">
            <a:avLst/>
          </a:prstGeom>
          <a:noFill/>
        </p:spPr>
        <p:txBody>
          <a:bodyPr wrap="square" rtlCol="0" anchor="t">
            <a:spAutoFit/>
          </a:bodyPr>
          <a:lstStyle/>
          <a:p>
            <a:pPr algn="l"/>
            <a:r>
              <a:rPr lang="zh-CN" altLang="en-US" sz="2400">
                <a:solidFill>
                  <a:schemeClr val="tx1">
                    <a:lumMod val="65000"/>
                    <a:lumOff val="35000"/>
                  </a:schemeClr>
                </a:solidFill>
                <a:latin typeface="阿里巴巴普惠体 3.0" panose="00020600040101010101" charset="-122"/>
                <a:ea typeface="阿里巴巴普惠体 3.0" panose="00020600040101010101" charset="-122"/>
                <a:sym typeface="+mn-ea"/>
              </a:rPr>
              <a:t>根据现有数据来预测未来的结果。</a:t>
            </a:r>
            <a:endParaRPr lang="zh-CN" altLang="en-US" sz="2400">
              <a:solidFill>
                <a:schemeClr val="tx1">
                  <a:lumMod val="65000"/>
                  <a:lumOff val="35000"/>
                </a:schemeClr>
              </a:solidFill>
              <a:latin typeface="阿里巴巴普惠体 3.0" panose="00020600040101010101" charset="-122"/>
              <a:ea typeface="阿里巴巴普惠体 3.0" panose="00020600040101010101" charset="-122"/>
            </a:endParaRPr>
          </a:p>
          <a:p>
            <a:pPr algn="l"/>
            <a:endParaRPr lang="zh-CN" altLang="en-US" sz="2400">
              <a:solidFill>
                <a:schemeClr val="tx1">
                  <a:lumMod val="65000"/>
                  <a:lumOff val="35000"/>
                </a:schemeClr>
              </a:solidFill>
              <a:latin typeface="阿里巴巴普惠体 3.0" panose="00020600040101010101" charset="-122"/>
              <a:ea typeface="阿里巴巴普惠体 3.0" panose="00020600040101010101" charset="-122"/>
            </a:endParaRPr>
          </a:p>
          <a:p>
            <a:pPr algn="l"/>
            <a:r>
              <a:rPr lang="zh-CN" altLang="en-US" sz="2400">
                <a:solidFill>
                  <a:schemeClr val="tx1">
                    <a:lumMod val="65000"/>
                    <a:lumOff val="35000"/>
                  </a:schemeClr>
                </a:solidFill>
                <a:latin typeface="阿里巴巴普惠体 3.0" panose="00020600040101010101" charset="-122"/>
                <a:ea typeface="阿里巴巴普惠体 3.0" panose="00020600040101010101" charset="-122"/>
                <a:sym typeface="+mn-ea"/>
              </a:rPr>
              <a:t>例如：可以使用机器学习模型来预测销售额、客户流失率等。</a:t>
            </a:r>
            <a:endParaRPr lang="zh-CN" altLang="en-US" sz="240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18" name="圆角矩形 17"/>
          <p:cNvSpPr/>
          <p:nvPr/>
        </p:nvSpPr>
        <p:spPr>
          <a:xfrm>
            <a:off x="2029460" y="76657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20" name="椭圆 19"/>
          <p:cNvSpPr/>
          <p:nvPr/>
        </p:nvSpPr>
        <p:spPr>
          <a:xfrm>
            <a:off x="9065260" y="80060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21" name="直接连接符 20"/>
          <p:cNvCxnSpPr/>
          <p:nvPr/>
        </p:nvCxnSpPr>
        <p:spPr>
          <a:xfrm>
            <a:off x="9358630" y="82842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357880" y="7772400"/>
            <a:ext cx="3231515" cy="829945"/>
          </a:xfrm>
          <a:prstGeom prst="rect">
            <a:avLst/>
          </a:prstGeom>
          <a:noFill/>
        </p:spPr>
        <p:txBody>
          <a:bodyPr wrap="square" rtlCol="0">
            <a:spAutoFit/>
          </a:bodyPr>
          <a:lstStyle/>
          <a:p>
            <a:pPr algn="l"/>
            <a:r>
              <a:rPr lang="zh-CN" altLang="en-US" sz="4800" b="0">
                <a:solidFill>
                  <a:srgbClr val="FFFFFF"/>
                </a:solidFill>
                <a:latin typeface="阿里巴巴普惠体 3.0" panose="00020600040101010101" charset="-122"/>
                <a:ea typeface="阿里巴巴普惠体 3.0" panose="00020600040101010101" charset="-122"/>
                <a:sym typeface="+mn-ea"/>
              </a:rPr>
              <a:t>推断性分析</a:t>
            </a:r>
            <a:endParaRPr lang="zh-CN" altLang="en-US" sz="4800" b="0">
              <a:solidFill>
                <a:srgbClr val="FFFFFF"/>
              </a:solidFill>
              <a:latin typeface="阿里巴巴普惠体 3.0" panose="00020600040101010101" charset="-122"/>
              <a:ea typeface="阿里巴巴普惠体 3.0" panose="00020600040101010101" charset="-122"/>
              <a:sym typeface="+mn-ea"/>
            </a:endParaRPr>
          </a:p>
        </p:txBody>
      </p:sp>
      <p:sp>
        <p:nvSpPr>
          <p:cNvPr id="23" name="文本框 22"/>
          <p:cNvSpPr txBox="1"/>
          <p:nvPr/>
        </p:nvSpPr>
        <p:spPr>
          <a:xfrm>
            <a:off x="1924050" y="9140190"/>
            <a:ext cx="9728200" cy="1198880"/>
          </a:xfrm>
          <a:prstGeom prst="rect">
            <a:avLst/>
          </a:prstGeom>
          <a:noFill/>
        </p:spPr>
        <p:txBody>
          <a:bodyPr wrap="square" rtlCol="0" anchor="t">
            <a:spAutoFit/>
          </a:bodyPr>
          <a:lstStyle/>
          <a:p>
            <a:pPr algn="l">
              <a:buNone/>
            </a:pPr>
            <a:r>
              <a:rPr lang="zh-CN" altLang="en-US" sz="2400">
                <a:solidFill>
                  <a:schemeClr val="tx1">
                    <a:lumMod val="65000"/>
                    <a:lumOff val="35000"/>
                  </a:schemeClr>
                </a:solidFill>
                <a:latin typeface="阿里巴巴普惠体 3.0" panose="00020600040101010101" charset="-122"/>
                <a:ea typeface="阿里巴巴普惠体 3.0" panose="00020600040101010101" charset="-122"/>
                <a:sym typeface="+mn-ea"/>
              </a:rPr>
              <a:t>根据样本数据对总体进行推断。</a:t>
            </a:r>
            <a:endParaRPr lang="zh-CN" altLang="en-US" sz="2400">
              <a:solidFill>
                <a:schemeClr val="tx1">
                  <a:lumMod val="65000"/>
                  <a:lumOff val="35000"/>
                </a:schemeClr>
              </a:solidFill>
              <a:latin typeface="阿里巴巴普惠体 3.0" panose="00020600040101010101" charset="-122"/>
              <a:ea typeface="阿里巴巴普惠体 3.0" panose="00020600040101010101" charset="-122"/>
            </a:endParaRPr>
          </a:p>
          <a:p>
            <a:pPr algn="l">
              <a:buNone/>
            </a:pPr>
            <a:endParaRPr lang="zh-CN" altLang="en-US" sz="2400">
              <a:solidFill>
                <a:schemeClr val="tx1">
                  <a:lumMod val="65000"/>
                  <a:lumOff val="35000"/>
                </a:schemeClr>
              </a:solidFill>
              <a:latin typeface="阿里巴巴普惠体 3.0" panose="00020600040101010101" charset="-122"/>
              <a:ea typeface="阿里巴巴普惠体 3.0" panose="00020600040101010101" charset="-122"/>
            </a:endParaRPr>
          </a:p>
          <a:p>
            <a:pPr algn="l">
              <a:buNone/>
            </a:pPr>
            <a:r>
              <a:rPr lang="zh-CN" altLang="en-US" sz="2400">
                <a:solidFill>
                  <a:schemeClr val="tx1">
                    <a:lumMod val="65000"/>
                    <a:lumOff val="35000"/>
                  </a:schemeClr>
                </a:solidFill>
                <a:latin typeface="阿里巴巴普惠体 3.0" panose="00020600040101010101" charset="-122"/>
                <a:ea typeface="阿里巴巴普惠体 3.0" panose="00020600040101010101" charset="-122"/>
                <a:sym typeface="+mn-ea"/>
              </a:rPr>
              <a:t>例如：可以使用统计模型来预测未来趋势、识别异常值等。</a:t>
            </a:r>
            <a:endParaRPr lang="zh-CN" altLang="en-US" sz="240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24" name="圆角矩形 23"/>
          <p:cNvSpPr/>
          <p:nvPr/>
        </p:nvSpPr>
        <p:spPr>
          <a:xfrm>
            <a:off x="12937490" y="7665720"/>
            <a:ext cx="8018780" cy="1027430"/>
          </a:xfrm>
          <a:prstGeom prst="roundRect">
            <a:avLst>
              <a:gd name="adj" fmla="val 40791"/>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6400"/>
          </a:p>
        </p:txBody>
      </p:sp>
      <p:sp>
        <p:nvSpPr>
          <p:cNvPr id="26" name="椭圆 25"/>
          <p:cNvSpPr/>
          <p:nvPr/>
        </p:nvSpPr>
        <p:spPr>
          <a:xfrm>
            <a:off x="19973290" y="8006080"/>
            <a:ext cx="345440" cy="345440"/>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cxnSp>
        <p:nvCxnSpPr>
          <p:cNvPr id="27" name="直接连接符 26"/>
          <p:cNvCxnSpPr/>
          <p:nvPr/>
        </p:nvCxnSpPr>
        <p:spPr>
          <a:xfrm>
            <a:off x="20266660" y="8284210"/>
            <a:ext cx="284480" cy="28448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4265910" y="7772400"/>
            <a:ext cx="3230880" cy="829945"/>
          </a:xfrm>
          <a:prstGeom prst="rect">
            <a:avLst/>
          </a:prstGeom>
          <a:noFill/>
        </p:spPr>
        <p:txBody>
          <a:bodyPr wrap="none" rtlCol="0">
            <a:spAutoFit/>
          </a:bodyPr>
          <a:lstStyle/>
          <a:p>
            <a:pPr algn="l"/>
            <a:r>
              <a:rPr lang="zh-CN" altLang="en-US" sz="4800" b="0">
                <a:solidFill>
                  <a:srgbClr val="FFFFFF"/>
                </a:solidFill>
                <a:latin typeface="阿里巴巴普惠体 3.0" panose="00020600040101010101" charset="-122"/>
                <a:ea typeface="阿里巴巴普惠体 3.0" panose="00020600040101010101" charset="-122"/>
                <a:sym typeface="+mn-ea"/>
              </a:rPr>
              <a:t>诊断性分析</a:t>
            </a:r>
            <a:endParaRPr lang="zh-CN" altLang="en-US" sz="4800" b="0">
              <a:solidFill>
                <a:srgbClr val="FFFFFF"/>
              </a:solidFill>
              <a:latin typeface="阿里巴巴普惠体 3.0" panose="00020600040101010101" charset="-122"/>
              <a:ea typeface="阿里巴巴普惠体 3.0" panose="00020600040101010101" charset="-122"/>
              <a:sym typeface="+mn-ea"/>
            </a:endParaRPr>
          </a:p>
        </p:txBody>
      </p:sp>
      <p:sp>
        <p:nvSpPr>
          <p:cNvPr id="29" name="文本框 28"/>
          <p:cNvSpPr txBox="1"/>
          <p:nvPr/>
        </p:nvSpPr>
        <p:spPr>
          <a:xfrm>
            <a:off x="12832080" y="9140190"/>
            <a:ext cx="9728200" cy="1198880"/>
          </a:xfrm>
          <a:prstGeom prst="rect">
            <a:avLst/>
          </a:prstGeom>
          <a:noFill/>
        </p:spPr>
        <p:txBody>
          <a:bodyPr wrap="square" rtlCol="0" anchor="t">
            <a:spAutoFit/>
          </a:bodyPr>
          <a:lstStyle/>
          <a:p>
            <a:pPr algn="l"/>
            <a:r>
              <a:rPr lang="zh-CN" altLang="en-US" sz="2400">
                <a:solidFill>
                  <a:schemeClr val="tx1">
                    <a:lumMod val="65000"/>
                    <a:lumOff val="35000"/>
                  </a:schemeClr>
                </a:solidFill>
                <a:latin typeface="阿里巴巴普惠体 3.0" panose="00020600040101010101" charset="-122"/>
                <a:ea typeface="阿里巴巴普惠体 3.0" panose="00020600040101010101" charset="-122"/>
                <a:sym typeface="+mn-ea"/>
              </a:rPr>
              <a:t>根据数据来诊断问题的原因。</a:t>
            </a:r>
            <a:endParaRPr lang="zh-CN" altLang="en-US" sz="2400">
              <a:solidFill>
                <a:schemeClr val="tx1">
                  <a:lumMod val="65000"/>
                  <a:lumOff val="35000"/>
                </a:schemeClr>
              </a:solidFill>
              <a:latin typeface="阿里巴巴普惠体 3.0" panose="00020600040101010101" charset="-122"/>
              <a:ea typeface="阿里巴巴普惠体 3.0" panose="00020600040101010101" charset="-122"/>
            </a:endParaRPr>
          </a:p>
          <a:p>
            <a:pPr algn="l"/>
            <a:endParaRPr lang="zh-CN" altLang="en-US" sz="2400" b="0">
              <a:solidFill>
                <a:srgbClr val="FFFFFF"/>
              </a:solidFill>
              <a:latin typeface="阿里巴巴普惠体 3.0" panose="00020600040101010101" charset="-122"/>
              <a:ea typeface="阿里巴巴普惠体 3.0" panose="00020600040101010101" charset="-122"/>
            </a:endParaRPr>
          </a:p>
          <a:p>
            <a:pPr algn="l"/>
            <a:r>
              <a:rPr lang="zh-CN" altLang="en-US" sz="2400">
                <a:solidFill>
                  <a:schemeClr val="tx1">
                    <a:lumMod val="65000"/>
                    <a:lumOff val="35000"/>
                  </a:schemeClr>
                </a:solidFill>
                <a:latin typeface="阿里巴巴普惠体 3.0" panose="00020600040101010101" charset="-122"/>
                <a:ea typeface="阿里巴巴普惠体 3.0" panose="00020600040101010101" charset="-122"/>
                <a:sym typeface="+mn-ea"/>
              </a:rPr>
              <a:t>例如</a:t>
            </a:r>
            <a:r>
              <a:rPr lang="zh-CN" altLang="en-US" sz="2400">
                <a:solidFill>
                  <a:schemeClr val="tx1">
                    <a:lumMod val="65000"/>
                    <a:lumOff val="35000"/>
                  </a:schemeClr>
                </a:solidFill>
                <a:latin typeface="阿里巴巴普惠体 3.0" panose="00020600040101010101" charset="-122"/>
                <a:ea typeface="阿里巴巴普惠体 3.0" panose="00020600040101010101" charset="-122"/>
              </a:rPr>
              <a:t>：可</a:t>
            </a:r>
            <a:r>
              <a:rPr lang="zh-CN" altLang="en-US" sz="2400">
                <a:solidFill>
                  <a:schemeClr val="tx1">
                    <a:lumMod val="65000"/>
                    <a:lumOff val="35000"/>
                  </a:schemeClr>
                </a:solidFill>
                <a:latin typeface="阿里巴巴普惠体 3.0" panose="00020600040101010101" charset="-122"/>
                <a:ea typeface="阿里巴巴普惠体 3.0" panose="00020600040101010101" charset="-122"/>
                <a:sym typeface="+mn-ea"/>
              </a:rPr>
              <a:t>以使用数据挖掘技术来发现数据中的异常模式、关联关系等。</a:t>
            </a:r>
            <a:endParaRPr lang="zh-CN" altLang="en-US" sz="2400">
              <a:solidFill>
                <a:schemeClr val="tx1">
                  <a:lumMod val="65000"/>
                  <a:lumOff val="35000"/>
                </a:schemeClr>
              </a:solidFill>
              <a:latin typeface="阿里巴巴普惠体 3.0" panose="00020600040101010101" charset="-122"/>
              <a:ea typeface="阿里巴巴普惠体 3.0" panose="00020600040101010101" charset="-122"/>
            </a:endParaRPr>
          </a:p>
        </p:txBody>
      </p:sp>
      <p:grpSp>
        <p:nvGrpSpPr>
          <p:cNvPr id="30" name="组合 29"/>
          <p:cNvGrpSpPr/>
          <p:nvPr/>
        </p:nvGrpSpPr>
        <p:grpSpPr>
          <a:xfrm>
            <a:off x="-20955" y="-8255"/>
            <a:ext cx="4324350" cy="1744980"/>
            <a:chOff x="-33" y="-13"/>
            <a:chExt cx="4435" cy="2748"/>
          </a:xfrm>
        </p:grpSpPr>
        <p:sp>
          <p:nvSpPr>
            <p:cNvPr id="31" name="矩形"/>
            <p:cNvSpPr/>
            <p:nvPr>
              <p:custDataLst>
                <p:tags r:id="rId1"/>
              </p:custDataLst>
            </p:nvPr>
          </p:nvSpPr>
          <p:spPr>
            <a:xfrm>
              <a:off x="-33" y="-13"/>
              <a:ext cx="407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2" name="数据可视化对企业的价值"/>
            <p:cNvSpPr txBox="1"/>
            <p:nvPr>
              <p:custDataLst>
                <p:tags r:id="rId2"/>
              </p:custDataLst>
            </p:nvPr>
          </p:nvSpPr>
          <p:spPr>
            <a:xfrm>
              <a:off x="2" y="403"/>
              <a:ext cx="4401"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数据分析类别</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Tree>
    <p:custDataLst>
      <p:tags r:id="rId3"/>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6" grpId="0"/>
      <p:bldP spid="16" grpId="1"/>
      <p:bldP spid="22" grpId="0"/>
      <p:bldP spid="22" grpId="1"/>
      <p:bldP spid="28" grpId="0"/>
      <p:bldP spid="2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388239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17145" y="255905"/>
            <a:ext cx="480441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数据分析作用</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4" name="椭圆 3"/>
          <p:cNvSpPr/>
          <p:nvPr>
            <p:custDataLst>
              <p:tags r:id="rId3"/>
            </p:custDataLst>
          </p:nvPr>
        </p:nvSpPr>
        <p:spPr>
          <a:xfrm>
            <a:off x="3836035" y="1998980"/>
            <a:ext cx="3336925" cy="3056890"/>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3200"/>
          </a:p>
        </p:txBody>
      </p:sp>
      <p:sp>
        <p:nvSpPr>
          <p:cNvPr id="5" name="椭圆 4"/>
          <p:cNvSpPr/>
          <p:nvPr>
            <p:custDataLst>
              <p:tags r:id="rId4"/>
            </p:custDataLst>
          </p:nvPr>
        </p:nvSpPr>
        <p:spPr>
          <a:xfrm>
            <a:off x="5817870" y="5455920"/>
            <a:ext cx="3336925" cy="3056890"/>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3200"/>
          </a:p>
        </p:txBody>
      </p:sp>
      <p:sp>
        <p:nvSpPr>
          <p:cNvPr id="6" name="椭圆 5"/>
          <p:cNvSpPr/>
          <p:nvPr>
            <p:custDataLst>
              <p:tags r:id="rId5"/>
            </p:custDataLst>
          </p:nvPr>
        </p:nvSpPr>
        <p:spPr>
          <a:xfrm>
            <a:off x="3836035" y="8912860"/>
            <a:ext cx="3336925" cy="3056890"/>
          </a:xfrm>
          <a:prstGeom prst="ellipse">
            <a:avLst/>
          </a:prstGeom>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sz="3200"/>
          </a:p>
        </p:txBody>
      </p:sp>
      <p:sp>
        <p:nvSpPr>
          <p:cNvPr id="11" name="文本框 10"/>
          <p:cNvSpPr txBox="1"/>
          <p:nvPr>
            <p:custDataLst>
              <p:tags r:id="rId6"/>
            </p:custDataLst>
          </p:nvPr>
        </p:nvSpPr>
        <p:spPr>
          <a:xfrm>
            <a:off x="7561580" y="3180080"/>
            <a:ext cx="12104370" cy="201104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简单来说就是告诉你过去发生了什么。</a:t>
            </a:r>
            <a:endParaRPr lang="zh-CN" altLang="en-US" sz="3200" b="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algn="l">
              <a:lnSpc>
                <a:spcPct val="130000"/>
              </a:lnSpc>
              <a:spcBef>
                <a:spcPts val="0"/>
              </a:spcBef>
              <a:spcAft>
                <a:spcPts val="0"/>
              </a:spcAft>
            </a:pPr>
            <a:r>
              <a:rPr lang="zh-CN" altLang="en-US" sz="3200" b="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现状分析一般通过日常通报来完成，如日报、周报、月报等形式。</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algn="l">
              <a:lnSpc>
                <a:spcPct val="130000"/>
              </a:lnSpc>
              <a:spcBef>
                <a:spcPts val="0"/>
              </a:spcBef>
              <a:spcAft>
                <a:spcPts val="0"/>
              </a:spcAft>
            </a:pP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2" name="文本框 11"/>
          <p:cNvSpPr txBox="1"/>
          <p:nvPr>
            <p:custDataLst>
              <p:tags r:id="rId7"/>
            </p:custDataLst>
          </p:nvPr>
        </p:nvSpPr>
        <p:spPr>
          <a:xfrm>
            <a:off x="9491980" y="6778625"/>
            <a:ext cx="10587355" cy="2011045"/>
          </a:xfrm>
          <a:prstGeom prst="rect">
            <a:avLst/>
          </a:prstGeom>
          <a:noFill/>
        </p:spPr>
        <p:txBody>
          <a:bodyPr wrap="square" rtlCol="0" anchor="t">
            <a:spAutoFit/>
          </a:bodyPr>
          <a:lstStyle/>
          <a:p>
            <a:pPr marL="0" marR="0" algn="l" defTabSz="821690" rtl="0" fontAlgn="auto" latinLnBrk="0" hangingPunct="0">
              <a:lnSpc>
                <a:spcPct val="130000"/>
              </a:lnSpc>
              <a:spcBef>
                <a:spcPts val="0"/>
              </a:spcBef>
              <a:spcAft>
                <a:spcPts val="0"/>
              </a:spcAft>
              <a:buClrTx/>
              <a:buSzTx/>
              <a:buFontTx/>
              <a:buNone/>
            </a:pPr>
            <a:r>
              <a:rPr lang="zh-CN" altLang="en-US" sz="3200" b="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简单来说就是告诉你某一现状什么发生。</a:t>
            </a:r>
            <a:endParaRPr lang="zh-CN" altLang="en-US" sz="3200" b="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lang="zh-CN" altLang="en-US" sz="3200" b="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原因</a:t>
            </a:r>
            <a:r>
              <a:rPr lang="zh-CN" altLang="en-US" sz="3200" b="0">
                <a:solidFill>
                  <a:schemeClr val="tx1">
                    <a:lumMod val="65000"/>
                    <a:lumOff val="35000"/>
                  </a:schemeClr>
                </a:solidFill>
                <a:latin typeface="阿里巴巴普惠体 3.0" panose="00020600040101010101" charset="-122"/>
                <a:ea typeface="阿里巴巴普惠体 3.0" panose="00020600040101010101" charset="-122"/>
                <a:sym typeface="+mn-ea"/>
              </a:rPr>
              <a:t>分析一般通过专题分析来完成，根据企业运营情况选择针对某一现状进行原因分析。</a:t>
            </a:r>
            <a:endParaRPr lang="zh-CN" altLang="en-US" sz="3200" b="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13" name="文本框 12"/>
          <p:cNvSpPr txBox="1"/>
          <p:nvPr>
            <p:custDataLst>
              <p:tags r:id="rId8"/>
            </p:custDataLst>
          </p:nvPr>
        </p:nvSpPr>
        <p:spPr>
          <a:xfrm>
            <a:off x="7561580" y="10407650"/>
            <a:ext cx="11699240" cy="201104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阿里巴巴普惠体 3.0" panose="00020600040101010101" charset="-122"/>
                <a:ea typeface="阿里巴巴普惠体 3.0" panose="00020600040101010101" charset="-122"/>
              </a:rPr>
              <a:t>简单来说就是告诉你将来会发生什么。</a:t>
            </a:r>
            <a:endParaRPr lang="zh-CN" altLang="en-US" sz="3200" b="0">
              <a:solidFill>
                <a:schemeClr val="tx1">
                  <a:lumMod val="65000"/>
                  <a:lumOff val="35000"/>
                </a:schemeClr>
              </a:solidFill>
              <a:latin typeface="阿里巴巴普惠体 3.0" panose="00020600040101010101" charset="-122"/>
              <a:ea typeface="阿里巴巴普惠体 3.0" panose="00020600040101010101" charset="-122"/>
            </a:endParaRPr>
          </a:p>
          <a:p>
            <a:pPr algn="l">
              <a:lnSpc>
                <a:spcPct val="130000"/>
              </a:lnSpc>
              <a:spcBef>
                <a:spcPts val="0"/>
              </a:spcBef>
              <a:spcAft>
                <a:spcPts val="0"/>
              </a:spcAft>
            </a:pPr>
            <a:r>
              <a:rPr lang="zh-CN" altLang="en-US" sz="3200" b="0">
                <a:solidFill>
                  <a:schemeClr val="tx1">
                    <a:lumMod val="65000"/>
                    <a:lumOff val="35000"/>
                  </a:schemeClr>
                </a:solidFill>
                <a:latin typeface="阿里巴巴普惠体 3.0" panose="00020600040101010101" charset="-122"/>
                <a:ea typeface="阿里巴巴普惠体 3.0" panose="00020600040101010101" charset="-122"/>
              </a:rPr>
              <a:t>预测分析一般通过专题分析来完成，通常在制定企业季度、年度等计划时进行，其开展的频率没有现状分析及原因分析高。</a:t>
            </a:r>
            <a:endParaRPr lang="zh-CN" altLang="en-US" sz="3200" b="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14" name="文本框 13"/>
          <p:cNvSpPr txBox="1"/>
          <p:nvPr>
            <p:custDataLst>
              <p:tags r:id="rId9"/>
            </p:custDataLst>
          </p:nvPr>
        </p:nvSpPr>
        <p:spPr>
          <a:xfrm>
            <a:off x="7561580" y="2117725"/>
            <a:ext cx="4630420" cy="768350"/>
          </a:xfrm>
          <a:prstGeom prst="rect">
            <a:avLst/>
          </a:prstGeom>
          <a:noFill/>
        </p:spPr>
        <p:txBody>
          <a:bodyPr wrap="square" rtlCol="0">
            <a:spAutoFit/>
          </a:bodyPr>
          <a:lstStyle/>
          <a:p>
            <a:pPr algn="l"/>
            <a:r>
              <a:rPr lang="zh-CN" altLang="en-US" sz="4400">
                <a:solidFill>
                  <a:srgbClr val="26476A"/>
                </a:solidFill>
                <a:latin typeface="阿里巴巴普惠体 3.0" panose="00020600040101010101" charset="-122"/>
                <a:ea typeface="阿里巴巴普惠体 3.0" panose="00020600040101010101" charset="-122"/>
              </a:rPr>
              <a:t>现状分析</a:t>
            </a:r>
            <a:endParaRPr lang="zh-CN" altLang="en-US" sz="4400">
              <a:solidFill>
                <a:srgbClr val="26476A"/>
              </a:solidFill>
              <a:latin typeface="阿里巴巴普惠体 3.0" panose="00020600040101010101" charset="-122"/>
              <a:ea typeface="阿里巴巴普惠体 3.0" panose="00020600040101010101" charset="-122"/>
            </a:endParaRPr>
          </a:p>
        </p:txBody>
      </p:sp>
      <p:sp>
        <p:nvSpPr>
          <p:cNvPr id="15" name="文本框 14"/>
          <p:cNvSpPr txBox="1"/>
          <p:nvPr>
            <p:custDataLst>
              <p:tags r:id="rId10"/>
            </p:custDataLst>
          </p:nvPr>
        </p:nvSpPr>
        <p:spPr>
          <a:xfrm>
            <a:off x="9491980" y="5739765"/>
            <a:ext cx="4475480" cy="768350"/>
          </a:xfrm>
          <a:prstGeom prst="rect">
            <a:avLst/>
          </a:prstGeom>
          <a:noFill/>
        </p:spPr>
        <p:txBody>
          <a:bodyPr wrap="square" rtlCol="0">
            <a:spAutoFit/>
          </a:bodyPr>
          <a:lstStyle/>
          <a:p>
            <a:pPr algn="l"/>
            <a:r>
              <a:rPr lang="zh-CN" altLang="en-US" sz="4400">
                <a:solidFill>
                  <a:srgbClr val="26476A"/>
                </a:solidFill>
                <a:latin typeface="阿里巴巴普惠体 3.0" panose="00020600040101010101" charset="-122"/>
                <a:ea typeface="阿里巴巴普惠体 3.0" panose="00020600040101010101" charset="-122"/>
              </a:rPr>
              <a:t>原因分析</a:t>
            </a:r>
            <a:endParaRPr lang="zh-CN" altLang="en-US" sz="4400">
              <a:solidFill>
                <a:srgbClr val="26476A"/>
              </a:solidFill>
              <a:latin typeface="阿里巴巴普惠体 3.0" panose="00020600040101010101" charset="-122"/>
              <a:ea typeface="阿里巴巴普惠体 3.0" panose="00020600040101010101" charset="-122"/>
            </a:endParaRPr>
          </a:p>
        </p:txBody>
      </p:sp>
      <p:sp>
        <p:nvSpPr>
          <p:cNvPr id="16" name="文本框 15"/>
          <p:cNvSpPr txBox="1"/>
          <p:nvPr>
            <p:custDataLst>
              <p:tags r:id="rId11"/>
            </p:custDataLst>
          </p:nvPr>
        </p:nvSpPr>
        <p:spPr>
          <a:xfrm>
            <a:off x="7802880" y="9411335"/>
            <a:ext cx="4475480" cy="768350"/>
          </a:xfrm>
          <a:prstGeom prst="rect">
            <a:avLst/>
          </a:prstGeom>
          <a:noFill/>
        </p:spPr>
        <p:txBody>
          <a:bodyPr wrap="square" rtlCol="0">
            <a:spAutoFit/>
          </a:bodyPr>
          <a:lstStyle/>
          <a:p>
            <a:pPr algn="l"/>
            <a:r>
              <a:rPr lang="zh-CN" altLang="en-US" sz="4400">
                <a:solidFill>
                  <a:srgbClr val="26476A"/>
                </a:solidFill>
                <a:latin typeface="阿里巴巴普惠体 3.0" panose="00020600040101010101" charset="-122"/>
                <a:ea typeface="阿里巴巴普惠体 3.0" panose="00020600040101010101" charset="-122"/>
              </a:rPr>
              <a:t>预测分析</a:t>
            </a:r>
            <a:endParaRPr lang="zh-CN" altLang="en-US" sz="4400">
              <a:solidFill>
                <a:srgbClr val="26476A"/>
              </a:solidFill>
              <a:latin typeface="阿里巴巴普惠体 3.0" panose="00020600040101010101" charset="-122"/>
              <a:ea typeface="阿里巴巴普惠体 3.0" panose="00020600040101010101" charset="-122"/>
            </a:endParaRPr>
          </a:p>
        </p:txBody>
      </p:sp>
      <p:pic>
        <p:nvPicPr>
          <p:cNvPr id="19" name="图片 18" descr="343435383135323b333636313332323bcec4b5b5"/>
          <p:cNvPicPr>
            <a:picLocks noChangeAspect="1"/>
          </p:cNvPicPr>
          <p:nvPr>
            <p:custDataLst>
              <p:tags r:id="rId12"/>
            </p:custDataLst>
          </p:nvPr>
        </p:nvPicPr>
        <p:blipFill>
          <a:blip r:embed="rId13"/>
          <a:stretch>
            <a:fillRect/>
          </a:stretch>
        </p:blipFill>
        <p:spPr>
          <a:xfrm>
            <a:off x="4890135" y="2893060"/>
            <a:ext cx="1386840" cy="1270635"/>
          </a:xfrm>
          <a:prstGeom prst="rect">
            <a:avLst/>
          </a:prstGeom>
        </p:spPr>
      </p:pic>
      <p:pic>
        <p:nvPicPr>
          <p:cNvPr id="20" name="图片 19" descr="343435383135323b333733333032353bcec4b5b5"/>
          <p:cNvPicPr>
            <a:picLocks noChangeAspect="1"/>
          </p:cNvPicPr>
          <p:nvPr>
            <p:custDataLst>
              <p:tags r:id="rId14"/>
            </p:custDataLst>
          </p:nvPr>
        </p:nvPicPr>
        <p:blipFill>
          <a:blip r:embed="rId15"/>
          <a:stretch>
            <a:fillRect/>
          </a:stretch>
        </p:blipFill>
        <p:spPr>
          <a:xfrm>
            <a:off x="6791960" y="6348095"/>
            <a:ext cx="1386840" cy="1270635"/>
          </a:xfrm>
          <a:prstGeom prst="rect">
            <a:avLst/>
          </a:prstGeom>
        </p:spPr>
      </p:pic>
      <p:pic>
        <p:nvPicPr>
          <p:cNvPr id="21" name="图片 20" descr="31393935333132383b31393939333839383bd7dcbde1bbe3b1a8"/>
          <p:cNvPicPr>
            <a:picLocks noChangeAspect="1"/>
          </p:cNvPicPr>
          <p:nvPr>
            <p:custDataLst>
              <p:tags r:id="rId16"/>
            </p:custDataLst>
          </p:nvPr>
        </p:nvPicPr>
        <p:blipFill>
          <a:blip r:embed="rId17"/>
          <a:stretch>
            <a:fillRect/>
          </a:stretch>
        </p:blipFill>
        <p:spPr>
          <a:xfrm>
            <a:off x="4810125" y="9806940"/>
            <a:ext cx="1386840" cy="127063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阿里巴巴普惠体 3.0" panose="00020600040101010101" charset="-122"/>
                <a:ea typeface="阿里巴巴普惠体 3.0" panose="00020600040101010101" charset="-122"/>
              </a:rPr>
              <a:t>数据可视化</a:t>
            </a:r>
            <a:r>
              <a:rPr lang="zh-CN" b="0" dirty="0">
                <a:latin typeface="阿里巴巴普惠体 3.0" panose="00020600040101010101" charset="-122"/>
                <a:ea typeface="阿里巴巴普惠体 3.0" panose="00020600040101010101" charset="-122"/>
              </a:rPr>
              <a:t>基础</a:t>
            </a:r>
            <a:endParaRPr lang="zh-CN" b="0" dirty="0">
              <a:latin typeface="阿里巴巴普惠体 3.0" panose="00020600040101010101" charset="-122"/>
              <a:ea typeface="阿里巴巴普惠体 3.0" panose="00020600040101010101"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1</a:t>
            </a:r>
            <a:endParaRPr sz="8000">
              <a:latin typeface="Alibaba PuHuiTi 3.0 75 SemiBold" panose="00020600040101010101" charset="-122"/>
              <a:ea typeface="Alibaba PuHuiTi 3.0 75 SemiBold" panose="00020600040101010101" charset="-122"/>
            </a:endParaRPr>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可视化图表类型</a:t>
            </a:r>
            <a:endParaRPr lang="zh-CN" b="0" dirty="0">
              <a:latin typeface="阿里巴巴普惠体 3.0" panose="00020600040101010101" charset="-122"/>
              <a:ea typeface="阿里巴巴普惠体 3.0" panose="00020600040101010101"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2</a:t>
            </a:r>
            <a:endParaRPr sz="8000">
              <a:latin typeface="Alibaba PuHuiTi 3.0 75 SemiBold" panose="00020600040101010101" charset="-122"/>
              <a:ea typeface="Alibaba PuHuiTi 3.0 75 SemiBold" panose="00020600040101010101" charset="-122"/>
            </a:endParaRPr>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数据可视化的特点</a:t>
            </a:r>
            <a:endParaRPr lang="zh-CN" b="0" dirty="0">
              <a:latin typeface="阿里巴巴普惠体 3.0" panose="00020600040101010101" charset="-122"/>
              <a:ea typeface="阿里巴巴普惠体 3.0" panose="00020600040101010101"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3</a:t>
            </a:r>
            <a:endParaRPr sz="8000">
              <a:latin typeface="Alibaba PuHuiTi 3.0 75 SemiBold" panose="00020600040101010101" charset="-122"/>
              <a:ea typeface="Alibaba PuHuiTi 3.0 75 SemiBold" panose="00020600040101010101" charset="-122"/>
            </a:endParaRPr>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数据可视化的挑战</a:t>
            </a:r>
            <a:endParaRPr lang="zh-CN" b="0" dirty="0">
              <a:latin typeface="阿里巴巴普惠体 3.0" panose="00020600040101010101" charset="-122"/>
              <a:ea typeface="阿里巴巴普惠体 3.0" panose="00020600040101010101"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cs typeface="Trebuchet MS Bold" panose="020B0703020202090204" charset="0"/>
              </a:rPr>
              <a:t>4</a:t>
            </a:r>
            <a:endParaRPr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数据分析</a:t>
            </a:r>
            <a:endParaRPr lang="zh-CN" b="0" dirty="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5</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阿里巴巴普惠体 3.0" panose="00020600040101010101" charset="-122"/>
                <a:ea typeface="阿里巴巴普惠体 3.0" panose="00020600040101010101" charset="-122"/>
              </a:rPr>
              <a:t>数据可视化工具介绍</a:t>
            </a:r>
            <a:endParaRPr lang="zh-CN" dirty="0">
              <a:latin typeface="阿里巴巴普惠体 3.0" panose="00020600040101010101" charset="-122"/>
              <a:ea typeface="阿里巴巴普惠体 3.0" panose="00020600040101010101" charset="-122"/>
            </a:endParaRPr>
          </a:p>
        </p:txBody>
      </p:sp>
      <p:sp>
        <p:nvSpPr>
          <p:cNvPr id="12" name="2"/>
          <p:cNvSpPr/>
          <p:nvPr>
            <p:custDataLst>
              <p:tags r:id="rId5"/>
            </p:custDataLst>
          </p:nvPr>
        </p:nvSpPr>
        <p:spPr>
          <a:xfrm>
            <a:off x="12197080" y="4839970"/>
            <a:ext cx="1857375"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6</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数据可视化分析过程</a:t>
            </a:r>
            <a:endParaRPr lang="zh-CN" b="0" dirty="0">
              <a:latin typeface="阿里巴巴普惠体 3.0" panose="00020600040101010101" charset="-122"/>
              <a:ea typeface="阿里巴巴普惠体 3.0" panose="00020600040101010101"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7</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实验一</a:t>
            </a:r>
            <a:endParaRPr lang="zh-CN" b="0" dirty="0">
              <a:latin typeface="阿里巴巴普惠体 3.0" panose="00020600040101010101" charset="-122"/>
              <a:ea typeface="阿里巴巴普惠体 3.0" panose="00020600040101010101"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8</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726630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0640" y="255905"/>
            <a:ext cx="785558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数据可视化分析工具介绍</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20" name="圆角矩形 19"/>
          <p:cNvSpPr/>
          <p:nvPr>
            <p:custDataLst>
              <p:tags r:id="rId3"/>
            </p:custDataLst>
          </p:nvPr>
        </p:nvSpPr>
        <p:spPr>
          <a:xfrm rot="2700000">
            <a:off x="5865317" y="4736522"/>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7" name="圆角矩形 16"/>
          <p:cNvSpPr/>
          <p:nvPr>
            <p:custDataLst>
              <p:tags r:id="rId4"/>
            </p:custDataLst>
          </p:nvPr>
        </p:nvSpPr>
        <p:spPr>
          <a:xfrm rot="2700000">
            <a:off x="2853564" y="7957106"/>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3" name="圆角矩形 22"/>
          <p:cNvSpPr/>
          <p:nvPr>
            <p:custDataLst>
              <p:tags r:id="rId5"/>
            </p:custDataLst>
          </p:nvPr>
        </p:nvSpPr>
        <p:spPr>
          <a:xfrm rot="2700000">
            <a:off x="17605722" y="4736522"/>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2" name="圆角矩形 21"/>
          <p:cNvSpPr/>
          <p:nvPr>
            <p:custDataLst>
              <p:tags r:id="rId6"/>
            </p:custDataLst>
          </p:nvPr>
        </p:nvSpPr>
        <p:spPr>
          <a:xfrm rot="2700000">
            <a:off x="11735520" y="4736522"/>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8" name="圆角矩形 17"/>
          <p:cNvSpPr/>
          <p:nvPr>
            <p:custDataLst>
              <p:tags r:id="rId7"/>
            </p:custDataLst>
          </p:nvPr>
        </p:nvSpPr>
        <p:spPr>
          <a:xfrm rot="2700000">
            <a:off x="8740666" y="7957106"/>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1" name="圆角矩形 20"/>
          <p:cNvSpPr/>
          <p:nvPr>
            <p:custDataLst>
              <p:tags r:id="rId8"/>
            </p:custDataLst>
          </p:nvPr>
        </p:nvSpPr>
        <p:spPr>
          <a:xfrm rot="2700000">
            <a:off x="14628975" y="7958313"/>
            <a:ext cx="3862769" cy="3862769"/>
          </a:xfrm>
          <a:prstGeom prst="roundRect">
            <a:avLst/>
          </a:prstGeom>
          <a:noFill/>
          <a:ln w="12700" cap="flat" cmpd="sng" algn="ctr">
            <a:gradFill>
              <a:gsLst>
                <a:gs pos="50000">
                  <a:srgbClr val="5A80A7"/>
                </a:gs>
                <a:gs pos="0">
                  <a:srgbClr val="91AAC4"/>
                </a:gs>
                <a:gs pos="100000">
                  <a:srgbClr val="235589"/>
                </a:gs>
              </a:gsLst>
              <a:lin ang="5400000" scaled="1"/>
            </a:grad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4" name="圆角矩形 3"/>
          <p:cNvSpPr/>
          <p:nvPr>
            <p:custDataLst>
              <p:tags r:id="rId9"/>
            </p:custDataLst>
          </p:nvPr>
        </p:nvSpPr>
        <p:spPr>
          <a:xfrm rot="2700000">
            <a:off x="2852357" y="7660156"/>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1" name="圆角矩形 10"/>
          <p:cNvSpPr/>
          <p:nvPr>
            <p:custDataLst>
              <p:tags r:id="rId10"/>
            </p:custDataLst>
          </p:nvPr>
        </p:nvSpPr>
        <p:spPr>
          <a:xfrm rot="2700000">
            <a:off x="5864110" y="4439572"/>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 name="圆角矩形 12"/>
          <p:cNvSpPr/>
          <p:nvPr>
            <p:custDataLst>
              <p:tags r:id="rId11"/>
            </p:custDataLst>
          </p:nvPr>
        </p:nvSpPr>
        <p:spPr>
          <a:xfrm rot="2700000">
            <a:off x="11734312" y="4439572"/>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4" name="圆角矩形 13"/>
          <p:cNvSpPr/>
          <p:nvPr>
            <p:custDataLst>
              <p:tags r:id="rId12"/>
            </p:custDataLst>
          </p:nvPr>
        </p:nvSpPr>
        <p:spPr>
          <a:xfrm rot="2700000">
            <a:off x="14624147" y="7660156"/>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5" name="圆角矩形 14"/>
          <p:cNvSpPr/>
          <p:nvPr>
            <p:custDataLst>
              <p:tags r:id="rId13"/>
            </p:custDataLst>
          </p:nvPr>
        </p:nvSpPr>
        <p:spPr>
          <a:xfrm rot="2700000">
            <a:off x="17604515" y="4439572"/>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2" name="圆角矩形 11"/>
          <p:cNvSpPr/>
          <p:nvPr>
            <p:custDataLst>
              <p:tags r:id="rId14"/>
            </p:custDataLst>
          </p:nvPr>
        </p:nvSpPr>
        <p:spPr>
          <a:xfrm rot="2700000">
            <a:off x="8739459" y="7660156"/>
            <a:ext cx="3862769" cy="3862769"/>
          </a:xfrm>
          <a:prstGeom prst="roundRect">
            <a:avLst/>
          </a:prstGeom>
          <a:solidFill>
            <a:srgbClr val="000000">
              <a:alpha val="0"/>
            </a:srgbClr>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5" name="圆角矩形 24"/>
          <p:cNvSpPr/>
          <p:nvPr>
            <p:custDataLst>
              <p:tags r:id="rId15"/>
            </p:custDataLst>
          </p:nvPr>
        </p:nvSpPr>
        <p:spPr>
          <a:xfrm rot="2700000">
            <a:off x="7260743" y="3441287"/>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6" name="圆角矩形 25"/>
          <p:cNvSpPr/>
          <p:nvPr>
            <p:custDataLst>
              <p:tags r:id="rId16"/>
            </p:custDataLst>
          </p:nvPr>
        </p:nvSpPr>
        <p:spPr>
          <a:xfrm rot="2700000">
            <a:off x="4248990" y="11649672"/>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7" name="圆角矩形 26"/>
          <p:cNvSpPr/>
          <p:nvPr>
            <p:custDataLst>
              <p:tags r:id="rId17"/>
            </p:custDataLst>
          </p:nvPr>
        </p:nvSpPr>
        <p:spPr>
          <a:xfrm rot="2700000">
            <a:off x="10137299" y="11649672"/>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8" name="圆角矩形 27"/>
          <p:cNvSpPr/>
          <p:nvPr>
            <p:custDataLst>
              <p:tags r:id="rId18"/>
            </p:custDataLst>
          </p:nvPr>
        </p:nvSpPr>
        <p:spPr>
          <a:xfrm rot="2700000">
            <a:off x="16025608" y="11649672"/>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9" name="圆角矩形 28"/>
          <p:cNvSpPr/>
          <p:nvPr>
            <p:custDataLst>
              <p:tags r:id="rId19"/>
            </p:custDataLst>
          </p:nvPr>
        </p:nvSpPr>
        <p:spPr>
          <a:xfrm rot="2700000">
            <a:off x="13132152" y="3441287"/>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30" name="圆角矩形 29"/>
          <p:cNvSpPr/>
          <p:nvPr>
            <p:custDataLst>
              <p:tags r:id="rId20"/>
            </p:custDataLst>
          </p:nvPr>
        </p:nvSpPr>
        <p:spPr>
          <a:xfrm rot="2700000">
            <a:off x="19003561" y="3441287"/>
            <a:ext cx="1070711" cy="1070711"/>
          </a:xfrm>
          <a:prstGeom prst="roundRect">
            <a:avLst>
              <a:gd name="adj" fmla="val 20982"/>
            </a:avLst>
          </a:prstGeom>
          <a:solidFill>
            <a:srgbClr val="FFFFFF"/>
          </a:solidFill>
          <a:ln w="12700" cap="flat" cmpd="sng" algn="ctr">
            <a:noFill/>
            <a:prstDash val="solid"/>
            <a:miter lim="800000"/>
          </a:ln>
          <a:effectLst>
            <a:outerShdw blurRad="190500" dist="50800" dir="5400000" algn="ctr" rotWithShape="0">
              <a:srgbClr val="000000">
                <a:alpha val="29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31" name="文本框 30"/>
          <p:cNvSpPr txBox="1"/>
          <p:nvPr>
            <p:custDataLst>
              <p:tags r:id="rId21"/>
            </p:custDataLst>
          </p:nvPr>
        </p:nvSpPr>
        <p:spPr>
          <a:xfrm>
            <a:off x="7313856" y="3670639"/>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02</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2" name="文本框 31"/>
          <p:cNvSpPr txBox="1"/>
          <p:nvPr>
            <p:custDataLst>
              <p:tags r:id="rId22"/>
            </p:custDataLst>
          </p:nvPr>
        </p:nvSpPr>
        <p:spPr>
          <a:xfrm>
            <a:off x="4302103" y="11879024"/>
            <a:ext cx="965692" cy="613215"/>
          </a:xfrm>
          <a:prstGeom prst="rect">
            <a:avLst/>
          </a:prstGeom>
          <a:noFill/>
        </p:spPr>
        <p:txBody>
          <a:bodyPr wrap="square" bIns="0" rtlCol="0">
            <a:normAutofit/>
            <a:scene3d>
              <a:camera prst="orthographicFront"/>
              <a:lightRig rig="threePt" dir="t"/>
            </a:scene3d>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01</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3" name="文本框 32"/>
          <p:cNvSpPr txBox="1"/>
          <p:nvPr>
            <p:custDataLst>
              <p:tags r:id="rId23"/>
            </p:custDataLst>
          </p:nvPr>
        </p:nvSpPr>
        <p:spPr>
          <a:xfrm>
            <a:off x="10190412" y="11879024"/>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03</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4" name="文本框 33"/>
          <p:cNvSpPr txBox="1"/>
          <p:nvPr>
            <p:custDataLst>
              <p:tags r:id="rId24"/>
            </p:custDataLst>
          </p:nvPr>
        </p:nvSpPr>
        <p:spPr>
          <a:xfrm>
            <a:off x="13184058" y="3670639"/>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04</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5" name="文本框 34"/>
          <p:cNvSpPr txBox="1"/>
          <p:nvPr>
            <p:custDataLst>
              <p:tags r:id="rId25"/>
            </p:custDataLst>
          </p:nvPr>
        </p:nvSpPr>
        <p:spPr>
          <a:xfrm>
            <a:off x="16078721" y="11879024"/>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05</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36" name="文本框 35"/>
          <p:cNvSpPr txBox="1"/>
          <p:nvPr>
            <p:custDataLst>
              <p:tags r:id="rId26"/>
            </p:custDataLst>
          </p:nvPr>
        </p:nvSpPr>
        <p:spPr>
          <a:xfrm>
            <a:off x="19056674" y="3670639"/>
            <a:ext cx="965692" cy="613215"/>
          </a:xfrm>
          <a:prstGeom prst="rect">
            <a:avLst/>
          </a:prstGeom>
          <a:noFill/>
        </p:spPr>
        <p:txBody>
          <a:bodyPr wrap="square" bIns="0" rtlCol="0">
            <a:normAutofit/>
          </a:bodyPr>
          <a:lstStyle/>
          <a:p>
            <a:pPr algn="ctr"/>
            <a:r>
              <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rPr>
              <a:t>06</a:t>
            </a: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a:p>
            <a:pPr algn="ctr"/>
            <a:endParaRPr lang="en-US" altLang="zh-CN" sz="2000" spc="300">
              <a:solidFill>
                <a:schemeClr val="accent1"/>
              </a:solidFill>
              <a:effectLst>
                <a:outerShdw blurRad="38100" dist="25400" dir="5400000" algn="ctr" rotWithShape="0">
                  <a:srgbClr val="6E747A">
                    <a:alpha val="43000"/>
                    <a:alpha val="43000"/>
                  </a:srgbClr>
                </a:outerShdw>
              </a:effectLst>
              <a:uFillTx/>
              <a:latin typeface="思源黑体 CN Regular" panose="020B0500000000000000" charset="-122"/>
              <a:ea typeface="思源黑体 CN Regular" panose="020B0500000000000000" charset="-122"/>
            </a:endParaRPr>
          </a:p>
        </p:txBody>
      </p:sp>
      <p:sp>
        <p:nvSpPr>
          <p:cNvPr id="63" name="文本框 62"/>
          <p:cNvSpPr txBox="1"/>
          <p:nvPr>
            <p:custDataLst>
              <p:tags r:id="rId27"/>
            </p:custDataLst>
          </p:nvPr>
        </p:nvSpPr>
        <p:spPr>
          <a:xfrm>
            <a:off x="2989968" y="8095469"/>
            <a:ext cx="3587547" cy="671156"/>
          </a:xfrm>
          <a:prstGeom prst="rect">
            <a:avLst/>
          </a:prstGeom>
          <a:noFill/>
        </p:spPr>
        <p:txBody>
          <a:bodyPr wrap="square" bIns="0" rtlCol="0">
            <a:noAutofit/>
          </a:bodyPr>
          <a:lstStyle/>
          <a:p>
            <a:pPr algn="ctr">
              <a:lnSpc>
                <a:spcPct val="130000"/>
              </a:lnSpc>
            </a:pPr>
            <a:r>
              <a:rPr lang="zh-CN" altLang="en-US" sz="4000" b="0">
                <a:solidFill>
                  <a:schemeClr val="tx1">
                    <a:lumMod val="65000"/>
                    <a:lumOff val="35000"/>
                  </a:schemeClr>
                </a:solidFill>
                <a:uFillTx/>
                <a:latin typeface="阿里巴巴普惠体 3.0" panose="00020600040101010101" charset="-122"/>
                <a:ea typeface="阿里巴巴普惠体 3.0" panose="00020600040101010101" charset="-122"/>
              </a:rPr>
              <a:t>Excel</a:t>
            </a:r>
            <a:endParaRPr lang="zh-CN" altLang="en-US" sz="4000" b="0">
              <a:solidFill>
                <a:schemeClr val="tx1">
                  <a:lumMod val="65000"/>
                  <a:lumOff val="35000"/>
                </a:schemeClr>
              </a:solidFill>
              <a:uFillTx/>
              <a:latin typeface="阿里巴巴普惠体 3.0" panose="00020600040101010101" charset="-122"/>
              <a:ea typeface="阿里巴巴普惠体 3.0" panose="00020600040101010101" charset="-122"/>
            </a:endParaRPr>
          </a:p>
        </p:txBody>
      </p:sp>
      <p:sp>
        <p:nvSpPr>
          <p:cNvPr id="37" name="文本框 36"/>
          <p:cNvSpPr txBox="1"/>
          <p:nvPr>
            <p:custDataLst>
              <p:tags r:id="rId28"/>
            </p:custDataLst>
          </p:nvPr>
        </p:nvSpPr>
        <p:spPr>
          <a:xfrm>
            <a:off x="8875863" y="8324069"/>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阿里巴巴普惠体 3.0" panose="00020600040101010101" charset="-122"/>
                <a:ea typeface="阿里巴巴普惠体 3.0" panose="00020600040101010101" charset="-122"/>
              </a:rPr>
              <a:t>FineBI</a:t>
            </a:r>
            <a:endParaRPr lang="zh-CN" altLang="en-US" sz="4000" b="0" spc="300">
              <a:solidFill>
                <a:schemeClr val="tx1">
                  <a:lumMod val="65000"/>
                  <a:lumOff val="35000"/>
                </a:schemeClr>
              </a:solidFill>
              <a:uFillTx/>
              <a:latin typeface="阿里巴巴普惠体 3.0" panose="00020600040101010101" charset="-122"/>
              <a:ea typeface="阿里巴巴普惠体 3.0" panose="00020600040101010101" charset="-122"/>
            </a:endParaRPr>
          </a:p>
        </p:txBody>
      </p:sp>
      <p:sp>
        <p:nvSpPr>
          <p:cNvPr id="39" name="文本框 38"/>
          <p:cNvSpPr txBox="1"/>
          <p:nvPr>
            <p:custDataLst>
              <p:tags r:id="rId29"/>
            </p:custDataLst>
          </p:nvPr>
        </p:nvSpPr>
        <p:spPr>
          <a:xfrm>
            <a:off x="6001721" y="5134851"/>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阿里巴巴普惠体 3.0" panose="00020600040101010101" charset="-122"/>
                <a:ea typeface="阿里巴巴普惠体 3.0" panose="00020600040101010101" charset="-122"/>
              </a:rPr>
              <a:t>Tableau</a:t>
            </a:r>
            <a:endParaRPr lang="zh-CN" altLang="en-US" sz="4000" b="0" spc="300">
              <a:solidFill>
                <a:schemeClr val="tx1">
                  <a:lumMod val="65000"/>
                  <a:lumOff val="35000"/>
                </a:schemeClr>
              </a:solidFill>
              <a:uFillTx/>
              <a:latin typeface="阿里巴巴普惠体 3.0" panose="00020600040101010101" charset="-122"/>
              <a:ea typeface="阿里巴巴普惠体 3.0" panose="00020600040101010101" charset="-122"/>
            </a:endParaRPr>
          </a:p>
        </p:txBody>
      </p:sp>
      <p:sp>
        <p:nvSpPr>
          <p:cNvPr id="41" name="文本框 40"/>
          <p:cNvSpPr txBox="1"/>
          <p:nvPr>
            <p:custDataLst>
              <p:tags r:id="rId30"/>
            </p:custDataLst>
          </p:nvPr>
        </p:nvSpPr>
        <p:spPr>
          <a:xfrm>
            <a:off x="11871924" y="5134851"/>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阿里巴巴普惠体 3.0" panose="00020600040101010101" charset="-122"/>
                <a:ea typeface="阿里巴巴普惠体 3.0" panose="00020600040101010101" charset="-122"/>
              </a:rPr>
              <a:t>SmartBI</a:t>
            </a:r>
            <a:endParaRPr lang="zh-CN" altLang="en-US" sz="4000" b="0" spc="300">
              <a:solidFill>
                <a:schemeClr val="tx1">
                  <a:lumMod val="65000"/>
                  <a:lumOff val="35000"/>
                </a:schemeClr>
              </a:solidFill>
              <a:uFillTx/>
              <a:latin typeface="阿里巴巴普惠体 3.0" panose="00020600040101010101" charset="-122"/>
              <a:ea typeface="阿里巴巴普惠体 3.0" panose="00020600040101010101" charset="-122"/>
            </a:endParaRPr>
          </a:p>
        </p:txBody>
      </p:sp>
      <p:sp>
        <p:nvSpPr>
          <p:cNvPr id="43" name="文本框 42"/>
          <p:cNvSpPr txBox="1"/>
          <p:nvPr>
            <p:custDataLst>
              <p:tags r:id="rId31"/>
            </p:custDataLst>
          </p:nvPr>
        </p:nvSpPr>
        <p:spPr>
          <a:xfrm>
            <a:off x="14761758" y="8381219"/>
            <a:ext cx="3587547" cy="671156"/>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阿里巴巴普惠体 3.0" panose="00020600040101010101" charset="-122"/>
                <a:ea typeface="阿里巴巴普惠体 3.0" panose="00020600040101010101" charset="-122"/>
              </a:rPr>
              <a:t>DataEase</a:t>
            </a:r>
            <a:endParaRPr lang="zh-CN" altLang="en-US" sz="4000" b="0">
              <a:solidFill>
                <a:schemeClr val="tx1">
                  <a:lumMod val="65000"/>
                  <a:lumOff val="35000"/>
                </a:schemeClr>
              </a:solidFill>
              <a:uFillTx/>
              <a:latin typeface="阿里巴巴普惠体 3.0" panose="00020600040101010101" charset="-122"/>
              <a:ea typeface="阿里巴巴普惠体 3.0" panose="00020600040101010101" charset="-122"/>
            </a:endParaRPr>
          </a:p>
        </p:txBody>
      </p:sp>
      <p:sp>
        <p:nvSpPr>
          <p:cNvPr id="45" name="文本框 44"/>
          <p:cNvSpPr txBox="1"/>
          <p:nvPr>
            <p:custDataLst>
              <p:tags r:id="rId32"/>
            </p:custDataLst>
          </p:nvPr>
        </p:nvSpPr>
        <p:spPr>
          <a:xfrm>
            <a:off x="17741900" y="5891530"/>
            <a:ext cx="3587750" cy="1638935"/>
          </a:xfrm>
          <a:prstGeom prst="rect">
            <a:avLst/>
          </a:prstGeom>
          <a:noFill/>
        </p:spPr>
        <p:txBody>
          <a:bodyPr wrap="square" bIns="0" rtlCol="0">
            <a:noAutofit/>
          </a:bodyPr>
          <a:lstStyle/>
          <a:p>
            <a:pPr algn="ctr"/>
            <a:r>
              <a:rPr lang="zh-CN" altLang="en-US" sz="4000" b="0">
                <a:solidFill>
                  <a:schemeClr val="tx1">
                    <a:lumMod val="65000"/>
                    <a:lumOff val="35000"/>
                  </a:schemeClr>
                </a:solidFill>
                <a:uFillTx/>
                <a:latin typeface="阿里巴巴普惠体 3.0" panose="00020600040101010101" charset="-122"/>
                <a:ea typeface="阿里巴巴普惠体 3.0" panose="00020600040101010101" charset="-122"/>
              </a:rPr>
              <a:t>其它工具</a:t>
            </a:r>
            <a:endParaRPr lang="zh-CN" altLang="en-US" sz="4000" b="0">
              <a:solidFill>
                <a:schemeClr val="tx1">
                  <a:lumMod val="65000"/>
                  <a:lumOff val="35000"/>
                </a:schemeClr>
              </a:solidFill>
              <a:uFillTx/>
              <a:latin typeface="阿里巴巴普惠体 3.0" panose="00020600040101010101" charset="-122"/>
              <a:ea typeface="阿里巴巴普惠体 3.0" panose="00020600040101010101" charset="-122"/>
            </a:endParaRPr>
          </a:p>
          <a:p>
            <a:pPr algn="ctr"/>
            <a:r>
              <a:rPr lang="zh-CN" altLang="en-US" sz="4000" b="0">
                <a:solidFill>
                  <a:schemeClr val="tx1">
                    <a:lumMod val="65000"/>
                    <a:lumOff val="35000"/>
                  </a:schemeClr>
                </a:solidFill>
                <a:uFillTx/>
                <a:latin typeface="阿里巴巴普惠体 3.0" panose="00020600040101010101" charset="-122"/>
                <a:ea typeface="阿里巴巴普惠体 3.0" panose="00020600040101010101" charset="-122"/>
              </a:rPr>
              <a:t>……</a:t>
            </a:r>
            <a:endParaRPr lang="zh-CN" altLang="en-US" sz="4000" b="0">
              <a:solidFill>
                <a:schemeClr val="tx1">
                  <a:lumMod val="65000"/>
                  <a:lumOff val="35000"/>
                </a:schemeClr>
              </a:solidFill>
              <a:uFillTx/>
              <a:latin typeface="阿里巴巴普惠体 3.0" panose="00020600040101010101" charset="-122"/>
              <a:ea typeface="阿里巴巴普惠体 3.0" panose="00020600040101010101" charset="-122"/>
            </a:endParaRPr>
          </a:p>
        </p:txBody>
      </p:sp>
      <p:sp>
        <p:nvSpPr>
          <p:cNvPr id="6" name="文本框 5"/>
          <p:cNvSpPr txBox="1"/>
          <p:nvPr>
            <p:custDataLst>
              <p:tags r:id="rId33"/>
            </p:custDataLst>
          </p:nvPr>
        </p:nvSpPr>
        <p:spPr>
          <a:xfrm>
            <a:off x="7755890" y="1739265"/>
            <a:ext cx="8568690" cy="1118870"/>
          </a:xfrm>
          <a:prstGeom prst="rect">
            <a:avLst/>
          </a:prstGeom>
          <a:noFill/>
        </p:spPr>
        <p:txBody>
          <a:bodyPr wrap="square" bIns="0" rtlCol="0">
            <a:normAutofit/>
          </a:bodyPr>
          <a:lstStyle/>
          <a:p>
            <a:pPr algn="ctr"/>
            <a:r>
              <a:rPr lang="zh-CN" altLang="en-US" sz="4800" b="0">
                <a:solidFill>
                  <a:schemeClr val="tx1">
                    <a:lumMod val="65000"/>
                    <a:lumOff val="35000"/>
                  </a:schemeClr>
                </a:solidFill>
                <a:uFillTx/>
                <a:latin typeface="阿里巴巴普惠体 3.0" panose="00020600040101010101" charset="-122"/>
                <a:ea typeface="阿里巴巴普惠体 3.0" panose="00020600040101010101" charset="-122"/>
              </a:rPr>
              <a:t>常见的数据可视化分析工具</a:t>
            </a:r>
            <a:endParaRPr lang="zh-CN" altLang="en-US" sz="4800" b="0" spc="300">
              <a:solidFill>
                <a:schemeClr val="tx1">
                  <a:lumMod val="65000"/>
                  <a:lumOff val="35000"/>
                </a:schemeClr>
              </a:solidFill>
              <a:uFillTx/>
              <a:latin typeface="阿里巴巴普惠体 3.0" panose="00020600040101010101" charset="-122"/>
              <a:ea typeface="阿里巴巴普惠体 3.0" panose="00020600040101010101" charset="-122"/>
            </a:endParaRPr>
          </a:p>
        </p:txBody>
      </p:sp>
      <p:sp>
        <p:nvSpPr>
          <p:cNvPr id="7" name="菱形 6"/>
          <p:cNvSpPr/>
          <p:nvPr>
            <p:custDataLst>
              <p:tags r:id="rId34"/>
            </p:custDataLst>
          </p:nvPr>
        </p:nvSpPr>
        <p:spPr>
          <a:xfrm flipH="1">
            <a:off x="16324580" y="1835785"/>
            <a:ext cx="454025" cy="578485"/>
          </a:xfrm>
          <a:prstGeom prst="diamond">
            <a:avLst/>
          </a:prstGeom>
          <a:solidFill>
            <a:srgbClr val="00D0FF">
              <a:alpha val="50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8" name="菱形 7"/>
          <p:cNvSpPr/>
          <p:nvPr>
            <p:custDataLst>
              <p:tags r:id="rId35"/>
            </p:custDataLst>
          </p:nvPr>
        </p:nvSpPr>
        <p:spPr>
          <a:xfrm flipH="1">
            <a:off x="15986760" y="1739265"/>
            <a:ext cx="603885" cy="768985"/>
          </a:xfrm>
          <a:prstGeom prst="diamond">
            <a:avLst/>
          </a:prstGeom>
          <a:solidFill>
            <a:srgbClr val="0A7BE0"/>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0" name="矩形 9"/>
          <p:cNvSpPr/>
          <p:nvPr>
            <p:custDataLst>
              <p:tags r:id="rId36"/>
            </p:custDataLst>
          </p:nvPr>
        </p:nvSpPr>
        <p:spPr>
          <a:xfrm>
            <a:off x="3733800" y="2133600"/>
            <a:ext cx="2860040" cy="49530"/>
          </a:xfrm>
          <a:prstGeom prst="rect">
            <a:avLst/>
          </a:prstGeom>
          <a:solidFill>
            <a:srgbClr val="FFFFFF">
              <a:lumMod val="75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6" name="矩形 15"/>
          <p:cNvSpPr/>
          <p:nvPr>
            <p:custDataLst>
              <p:tags r:id="rId37"/>
            </p:custDataLst>
          </p:nvPr>
        </p:nvSpPr>
        <p:spPr>
          <a:xfrm>
            <a:off x="17325340" y="2060575"/>
            <a:ext cx="2860040" cy="49530"/>
          </a:xfrm>
          <a:prstGeom prst="rect">
            <a:avLst/>
          </a:prstGeom>
          <a:solidFill>
            <a:srgbClr val="FFFFFF">
              <a:lumMod val="75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5" name="菱形 4"/>
          <p:cNvSpPr/>
          <p:nvPr>
            <p:custDataLst>
              <p:tags r:id="rId38"/>
            </p:custDataLst>
          </p:nvPr>
        </p:nvSpPr>
        <p:spPr>
          <a:xfrm>
            <a:off x="7140575" y="1833880"/>
            <a:ext cx="454025" cy="578485"/>
          </a:xfrm>
          <a:prstGeom prst="diamond">
            <a:avLst/>
          </a:prstGeom>
          <a:solidFill>
            <a:srgbClr val="00D0FF">
              <a:alpha val="50000"/>
            </a:srgbClr>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9" name="菱形 18"/>
          <p:cNvSpPr/>
          <p:nvPr>
            <p:custDataLst>
              <p:tags r:id="rId39"/>
            </p:custDataLst>
          </p:nvPr>
        </p:nvSpPr>
        <p:spPr>
          <a:xfrm>
            <a:off x="7328535" y="1737360"/>
            <a:ext cx="603885" cy="768985"/>
          </a:xfrm>
          <a:prstGeom prst="diamond">
            <a:avLst/>
          </a:prstGeom>
          <a:solidFill>
            <a:srgbClr val="0A7BE0"/>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pic>
        <p:nvPicPr>
          <p:cNvPr id="47" name="图片 46"/>
          <p:cNvPicPr>
            <a:picLocks noChangeAspect="1"/>
          </p:cNvPicPr>
          <p:nvPr>
            <p:custDataLst>
              <p:tags r:id="rId40"/>
            </p:custDataLst>
          </p:nvPr>
        </p:nvPicPr>
        <p:blipFill>
          <a:blip r:embed="rId41"/>
          <a:stretch>
            <a:fillRect/>
          </a:stretch>
        </p:blipFill>
        <p:spPr>
          <a:xfrm>
            <a:off x="3733800" y="9399270"/>
            <a:ext cx="1959610" cy="1821180"/>
          </a:xfrm>
          <a:prstGeom prst="rect">
            <a:avLst/>
          </a:prstGeom>
        </p:spPr>
      </p:pic>
      <p:pic>
        <p:nvPicPr>
          <p:cNvPr id="48" name="图片 47"/>
          <p:cNvPicPr>
            <a:picLocks noChangeAspect="1"/>
          </p:cNvPicPr>
          <p:nvPr>
            <p:custDataLst>
              <p:tags r:id="rId42"/>
            </p:custDataLst>
          </p:nvPr>
        </p:nvPicPr>
        <p:blipFill>
          <a:blip r:embed="rId43"/>
          <a:stretch>
            <a:fillRect/>
          </a:stretch>
        </p:blipFill>
        <p:spPr>
          <a:xfrm>
            <a:off x="5969000" y="6334125"/>
            <a:ext cx="3690620" cy="998855"/>
          </a:xfrm>
          <a:prstGeom prst="rect">
            <a:avLst/>
          </a:prstGeom>
        </p:spPr>
      </p:pic>
      <p:pic>
        <p:nvPicPr>
          <p:cNvPr id="49" name="图片 48"/>
          <p:cNvPicPr>
            <a:picLocks noChangeAspect="1"/>
          </p:cNvPicPr>
          <p:nvPr>
            <p:custDataLst>
              <p:tags r:id="rId44"/>
            </p:custDataLst>
          </p:nvPr>
        </p:nvPicPr>
        <p:blipFill>
          <a:blip r:embed="rId45"/>
          <a:stretch>
            <a:fillRect/>
          </a:stretch>
        </p:blipFill>
        <p:spPr>
          <a:xfrm>
            <a:off x="9209405" y="9635490"/>
            <a:ext cx="2982595" cy="1118870"/>
          </a:xfrm>
          <a:prstGeom prst="rect">
            <a:avLst/>
          </a:prstGeom>
        </p:spPr>
      </p:pic>
      <p:pic>
        <p:nvPicPr>
          <p:cNvPr id="50" name="图片 49"/>
          <p:cNvPicPr>
            <a:picLocks noChangeAspect="1"/>
          </p:cNvPicPr>
          <p:nvPr>
            <p:custDataLst>
              <p:tags r:id="rId46"/>
            </p:custDataLst>
          </p:nvPr>
        </p:nvPicPr>
        <p:blipFill>
          <a:blip r:embed="rId47"/>
          <a:stretch>
            <a:fillRect/>
          </a:stretch>
        </p:blipFill>
        <p:spPr>
          <a:xfrm>
            <a:off x="12169140" y="6260465"/>
            <a:ext cx="3074670" cy="1118235"/>
          </a:xfrm>
          <a:prstGeom prst="rect">
            <a:avLst/>
          </a:prstGeom>
        </p:spPr>
      </p:pic>
      <p:pic>
        <p:nvPicPr>
          <p:cNvPr id="51" name="图片 50" descr="DataEase-01"/>
          <p:cNvPicPr>
            <a:picLocks noChangeAspect="1"/>
          </p:cNvPicPr>
          <p:nvPr>
            <p:custDataLst>
              <p:tags r:id="rId48"/>
            </p:custDataLst>
          </p:nvPr>
        </p:nvPicPr>
        <p:blipFill>
          <a:blip r:embed="rId49"/>
          <a:stretch>
            <a:fillRect/>
          </a:stretch>
        </p:blipFill>
        <p:spPr>
          <a:xfrm>
            <a:off x="14853285" y="9704070"/>
            <a:ext cx="3353435" cy="864235"/>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173609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6350" y="255905"/>
            <a:ext cx="187706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Excel</a:t>
            </a:r>
            <a:endParaRPr lang="en-US" altLang="zh-CN" sz="5000" dirty="0">
              <a:solidFill>
                <a:srgbClr val="0C7BE0"/>
              </a:solidFill>
              <a:latin typeface="阿里巴巴普惠体 3.0" panose="00020600040101010101" charset="-122"/>
              <a:ea typeface="阿里巴巴普惠体 3.0" panose="00020600040101010101" charset="-122"/>
            </a:endParaRPr>
          </a:p>
        </p:txBody>
      </p:sp>
      <p:pic>
        <p:nvPicPr>
          <p:cNvPr id="4" name="图片 3"/>
          <p:cNvPicPr>
            <a:picLocks noChangeAspect="1"/>
          </p:cNvPicPr>
          <p:nvPr>
            <p:custDataLst>
              <p:tags r:id="rId3"/>
            </p:custDataLst>
          </p:nvPr>
        </p:nvPicPr>
        <p:blipFill>
          <a:blip r:embed="rId4"/>
          <a:stretch>
            <a:fillRect/>
          </a:stretch>
        </p:blipFill>
        <p:spPr>
          <a:xfrm>
            <a:off x="9349105" y="2095500"/>
            <a:ext cx="13554075" cy="9525000"/>
          </a:xfrm>
          <a:prstGeom prst="rect">
            <a:avLst/>
          </a:prstGeom>
        </p:spPr>
      </p:pic>
      <p:sp>
        <p:nvSpPr>
          <p:cNvPr id="5" name="文本框 4"/>
          <p:cNvSpPr txBox="1"/>
          <p:nvPr/>
        </p:nvSpPr>
        <p:spPr>
          <a:xfrm>
            <a:off x="1328420" y="1591945"/>
            <a:ext cx="7534910" cy="714057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微软公司的办公软件之一。</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Microsoft Excel是Microsoft为使用</a:t>
            </a:r>
            <a:r>
              <a:rPr kumimoji="0" lang="en-US" altLang="zh-CN"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Windows</a:t>
            </a:r>
            <a:r>
              <a:rPr kumimoji="0" lang="en-US" altLang="zh-CN"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和</a:t>
            </a:r>
            <a:r>
              <a:rPr kumimoji="0" lang="en-US" altLang="zh-CN"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Apple Macintosh</a:t>
            </a:r>
            <a:r>
              <a:rPr kumimoji="0" lang="en-US" altLang="zh-CN"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操作系统的电脑编写的一款电子表格软件。直观的界面、出色的计算功能和图表工具，再加上成功的市场营销，使Excel成为最流行的个人计算机数据处理软件。在1993年，作为</a:t>
            </a:r>
            <a:r>
              <a:rPr kumimoji="0" lang="en-US" altLang="zh-CN"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Microsoft Office</a:t>
            </a:r>
            <a:r>
              <a:rPr kumimoji="0" lang="en-US" altLang="zh-CN"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的组件发布了5.0版之后，Excel</a:t>
            </a:r>
            <a:r>
              <a:rPr kumimoji="0" lang="en-US" altLang="zh-CN"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就开始成为所适用操作平台上的电子制表软件的霸主。</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6" name="图片 5"/>
          <p:cNvPicPr>
            <a:picLocks noChangeAspect="1"/>
          </p:cNvPicPr>
          <p:nvPr>
            <p:custDataLst>
              <p:tags r:id="rId5"/>
            </p:custDataLst>
          </p:nvPr>
        </p:nvPicPr>
        <p:blipFill>
          <a:blip r:embed="rId6"/>
          <a:stretch>
            <a:fillRect/>
          </a:stretch>
        </p:blipFill>
        <p:spPr>
          <a:xfrm>
            <a:off x="1870710" y="9023350"/>
            <a:ext cx="3976370" cy="3694430"/>
          </a:xfrm>
          <a:prstGeom prst="rect">
            <a:avLst/>
          </a:prstGeom>
        </p:spPr>
      </p:pic>
      <p:sp>
        <p:nvSpPr>
          <p:cNvPr id="10" name="文本框 9"/>
          <p:cNvSpPr txBox="1"/>
          <p:nvPr>
            <p:custDataLst>
              <p:tags r:id="rId7"/>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8" action="ppaction://hlinkfile"/>
              </a:rPr>
              <a:t>Excel </a:t>
            </a:r>
            <a:r>
              <a:rPr kumimoji="0" lang="zh-CN" altLang="en-US"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8" action="ppaction://hlinkfile"/>
              </a:rPr>
              <a:t>官网</a:t>
            </a:r>
            <a:endParaRPr kumimoji="0" lang="zh-CN" altLang="en-US"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258508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1270" y="255905"/>
            <a:ext cx="279463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Tableau</a:t>
            </a:r>
            <a:endParaRPr lang="en-US" altLang="zh-CN" sz="5000" dirty="0">
              <a:solidFill>
                <a:srgbClr val="0C7BE0"/>
              </a:solidFill>
              <a:latin typeface="阿里巴巴普惠体 3.0" panose="00020600040101010101" charset="-122"/>
              <a:ea typeface="阿里巴巴普惠体 3.0" panose="00020600040101010101" charset="-122"/>
            </a:endParaRPr>
          </a:p>
        </p:txBody>
      </p:sp>
      <p:sp>
        <p:nvSpPr>
          <p:cNvPr id="5" name="文本框 4"/>
          <p:cNvSpPr txBox="1"/>
          <p:nvPr>
            <p:custDataLst>
              <p:tags r:id="rId3"/>
            </p:custDataLst>
          </p:nvPr>
        </p:nvSpPr>
        <p:spPr>
          <a:xfrm>
            <a:off x="1486535" y="1417320"/>
            <a:ext cx="7783830" cy="586105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桌面系统简单的商业智能工具软件。</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Tableau Software致力于帮助人们查看并理解数据。Tableau 帮助任何人快速分析、可视化并分享信息。超过42000家客户通过使用 Tableau 在办公室或随时随地快速获得结果。数以万计的用户使用 Tableau Public 在博客与网站中分享数据。</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7" name="图片 6"/>
          <p:cNvPicPr>
            <a:picLocks noChangeAspect="1"/>
          </p:cNvPicPr>
          <p:nvPr>
            <p:custDataLst>
              <p:tags r:id="rId4"/>
            </p:custDataLst>
          </p:nvPr>
        </p:nvPicPr>
        <p:blipFill>
          <a:blip r:embed="rId5"/>
          <a:stretch>
            <a:fillRect/>
          </a:stretch>
        </p:blipFill>
        <p:spPr>
          <a:xfrm>
            <a:off x="1308632" y="8738107"/>
            <a:ext cx="4845033" cy="1311147"/>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10422255" y="1997710"/>
            <a:ext cx="13193395" cy="10720070"/>
          </a:xfrm>
          <a:prstGeom prst="rect">
            <a:avLst/>
          </a:prstGeom>
        </p:spPr>
      </p:pic>
      <p:sp>
        <p:nvSpPr>
          <p:cNvPr id="10" name="文本框 9"/>
          <p:cNvSpPr txBox="1"/>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8" action="ppaction://hlinkfile"/>
              </a:rPr>
              <a:t>Tableau </a:t>
            </a:r>
            <a:r>
              <a:rPr kumimoji="0" lang="zh-CN" altLang="en-US"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8" action="ppaction://hlinkfile"/>
              </a:rPr>
              <a:t>官网</a:t>
            </a:r>
            <a:endParaRPr kumimoji="0" lang="zh-CN" altLang="en-US"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custDataLst>
              <p:tags r:id="rId1"/>
            </p:custDataLst>
          </p:nvPr>
        </p:nvSpPr>
        <p:spPr>
          <a:xfrm>
            <a:off x="-20955" y="-8255"/>
            <a:ext cx="200088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3810" y="255905"/>
            <a:ext cx="216281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FineBI</a:t>
            </a:r>
            <a:endParaRPr lang="en-US" altLang="zh-CN" sz="5000" dirty="0">
              <a:solidFill>
                <a:srgbClr val="0C7BE0"/>
              </a:solidFill>
              <a:latin typeface="阿里巴巴普惠体 3.0" panose="00020600040101010101" charset="-122"/>
              <a:ea typeface="阿里巴巴普惠体 3.0" panose="00020600040101010101" charset="-122"/>
            </a:endParaRPr>
          </a:p>
        </p:txBody>
      </p:sp>
      <p:sp>
        <p:nvSpPr>
          <p:cNvPr id="5" name="文本框 4"/>
          <p:cNvSpPr txBox="1"/>
          <p:nvPr>
            <p:custDataLst>
              <p:tags r:id="rId3"/>
            </p:custDataLst>
          </p:nvPr>
        </p:nvSpPr>
        <p:spPr>
          <a:xfrm>
            <a:off x="1243330" y="1817370"/>
            <a:ext cx="7171055" cy="5861050"/>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帆软软件有限公司开发的软件。</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FineBI是帆软软件有限公司推出的一款商业智能（Business Intelligence）产品，它可以通过最终业务用户自主分析企业已有的信息化数据，帮助企业发现并解决存在的问题，协助企业及时调整策略做出更好的决策，增强企业的可持续竞争性。</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6" name="图片 5"/>
          <p:cNvPicPr>
            <a:picLocks noChangeAspect="1"/>
          </p:cNvPicPr>
          <p:nvPr>
            <p:custDataLst>
              <p:tags r:id="rId4"/>
            </p:custDataLst>
          </p:nvPr>
        </p:nvPicPr>
        <p:blipFill>
          <a:blip r:embed="rId5"/>
          <a:stretch>
            <a:fillRect/>
          </a:stretch>
        </p:blipFill>
        <p:spPr>
          <a:xfrm>
            <a:off x="1242695" y="8281035"/>
            <a:ext cx="3949847" cy="148145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9292590" y="1812290"/>
            <a:ext cx="14720570" cy="10585450"/>
          </a:xfrm>
          <a:prstGeom prst="rect">
            <a:avLst/>
          </a:prstGeom>
        </p:spPr>
      </p:pic>
      <p:sp>
        <p:nvSpPr>
          <p:cNvPr id="10" name="文本框 9"/>
          <p:cNvSpPr txBox="1"/>
          <p:nvPr>
            <p:custDataLst>
              <p:tags r:id="rId8"/>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9" action="ppaction://hlinkfile"/>
              </a:rPr>
              <a:t>FineBI </a:t>
            </a:r>
            <a:r>
              <a:rPr kumimoji="0" lang="zh-CN" altLang="en-US"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9" action="ppaction://hlinkfile"/>
              </a:rPr>
              <a:t>官网</a:t>
            </a:r>
            <a:endParaRPr kumimoji="0" lang="zh-CN" altLang="en-US"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816860"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SmartBI</a:t>
              </a:r>
              <a:endParaRPr lang="en-US" altLang="zh-CN" sz="5000" dirty="0">
                <a:solidFill>
                  <a:srgbClr val="0C7BE0"/>
                </a:solidFill>
                <a:latin typeface="阿里巴巴普惠体 3.0" panose="00020600040101010101" charset="-122"/>
                <a:ea typeface="阿里巴巴普惠体 3.0" panose="00020600040101010101" charset="-122"/>
              </a:endParaRPr>
            </a:p>
          </p:txBody>
        </p:sp>
      </p:grpSp>
      <p:sp>
        <p:nvSpPr>
          <p:cNvPr id="5" name="文本框 4"/>
          <p:cNvSpPr txBox="1"/>
          <p:nvPr>
            <p:custDataLst>
              <p:tags r:id="rId3"/>
            </p:custDataLst>
          </p:nvPr>
        </p:nvSpPr>
        <p:spPr>
          <a:xfrm>
            <a:off x="1343025" y="1531620"/>
            <a:ext cx="7754620" cy="650049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广州思迈特软件有限公司旗下品牌。</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Smartbi是广州思迈特软件有限公司旗下的商业智能BI和数据分析品牌。 </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Smartbi致力于为企业客户提供一站式商业智能解决方案。</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“Smartbi”是企业级商业智能和大数据分析产品品牌，经过多年持续自主研发，凝聚大量商业智能最佳实践经验，整合了各行业的数据分析和决策支持的功能需求。</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4" name="图片 3"/>
          <p:cNvPicPr>
            <a:picLocks noChangeAspect="1"/>
          </p:cNvPicPr>
          <p:nvPr>
            <p:custDataLst>
              <p:tags r:id="rId4"/>
            </p:custDataLst>
          </p:nvPr>
        </p:nvPicPr>
        <p:blipFill>
          <a:blip r:embed="rId5"/>
          <a:stretch>
            <a:fillRect/>
          </a:stretch>
        </p:blipFill>
        <p:spPr>
          <a:xfrm>
            <a:off x="1343025" y="8910371"/>
            <a:ext cx="3335415" cy="1213156"/>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10825480" y="1565910"/>
            <a:ext cx="11779250" cy="10424160"/>
          </a:xfrm>
          <a:prstGeom prst="rect">
            <a:avLst/>
          </a:prstGeom>
        </p:spPr>
      </p:pic>
      <p:sp>
        <p:nvSpPr>
          <p:cNvPr id="10" name="文本框 9"/>
          <p:cNvSpPr txBox="1"/>
          <p:nvPr>
            <p:custDataLst>
              <p:tags r:id="rId8"/>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9" action="ppaction://hlinkfile"/>
              </a:rPr>
              <a:t>SmartBI </a:t>
            </a:r>
            <a:r>
              <a:rPr kumimoji="0" lang="zh-CN" altLang="en-US"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9" action="ppaction://hlinkfile"/>
              </a:rPr>
              <a:t>官网</a:t>
            </a:r>
            <a:endParaRPr kumimoji="0" lang="zh-CN" altLang="en-US"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3221990"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DataEase</a:t>
              </a:r>
              <a:endParaRPr lang="en-US" altLang="zh-CN" sz="5000" dirty="0">
                <a:solidFill>
                  <a:srgbClr val="0C7BE0"/>
                </a:solidFill>
                <a:latin typeface="阿里巴巴普惠体 3.0" panose="00020600040101010101" charset="-122"/>
                <a:ea typeface="阿里巴巴普惠体 3.0" panose="00020600040101010101" charset="-122"/>
              </a:endParaRPr>
            </a:p>
          </p:txBody>
        </p:sp>
      </p:grpSp>
      <p:pic>
        <p:nvPicPr>
          <p:cNvPr id="5" name="图片 4"/>
          <p:cNvPicPr>
            <a:picLocks noChangeAspect="1"/>
          </p:cNvPicPr>
          <p:nvPr>
            <p:custDataLst>
              <p:tags r:id="rId3"/>
            </p:custDataLst>
          </p:nvPr>
        </p:nvPicPr>
        <p:blipFill>
          <a:blip r:embed="rId4"/>
          <a:stretch>
            <a:fillRect/>
          </a:stretch>
        </p:blipFill>
        <p:spPr>
          <a:xfrm>
            <a:off x="8650458" y="2616201"/>
            <a:ext cx="14420997" cy="7417486"/>
          </a:xfrm>
          <a:prstGeom prst="rect">
            <a:avLst/>
          </a:prstGeom>
        </p:spPr>
      </p:pic>
      <p:sp>
        <p:nvSpPr>
          <p:cNvPr id="6" name="文本框 5"/>
          <p:cNvSpPr txBox="1"/>
          <p:nvPr>
            <p:custDataLst>
              <p:tags r:id="rId5"/>
            </p:custDataLst>
          </p:nvPr>
        </p:nvSpPr>
        <p:spPr>
          <a:xfrm>
            <a:off x="1798319" y="2176780"/>
            <a:ext cx="6184145" cy="8438515"/>
          </a:xfrm>
          <a:prstGeom prst="rect">
            <a:avLst/>
          </a:prstGeom>
          <a:noFill/>
          <a:ln w="25400" cap="flat" cmpd="sng">
            <a:noFill/>
            <a:prstDash val="solid"/>
            <a:miter lim="800000"/>
          </a:ln>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algn="l" defTabSz="821690" rtl="0" fontAlgn="auto" latinLnBrk="0" hangingPunct="0">
              <a:lnSpc>
                <a:spcPct val="130000"/>
              </a:lnSpc>
              <a:spcBef>
                <a:spcPts val="0"/>
              </a:spcBef>
              <a:spcAft>
                <a:spcPts val="0"/>
              </a:spcAft>
              <a:buClrTx/>
              <a:buSzTx/>
              <a:buFontTx/>
              <a:buNone/>
            </a:pPr>
            <a:r>
              <a:rPr kumimoji="0" lang="en-US" altLang="zh-CN"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FIT2CLOUD</a:t>
            </a:r>
            <a:r>
              <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飞致云旗下品牌。</a:t>
            </a:r>
            <a:endPar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r>
              <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DataEase 是开源的数据可视化分析工具，帮助用户快速分析数据并洞察业务趋势，从而实现业务的改进与优化。DataEase 支持丰富的数据源连接，能够通过拖拉拽方式快速制作图表，并可以方便的与他人分享。</a:t>
            </a:r>
            <a:endPar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algn="l" defTabSz="821690" rtl="0" fontAlgn="auto" latinLnBrk="0" hangingPunct="0">
              <a:lnSpc>
                <a:spcPct val="130000"/>
              </a:lnSpc>
              <a:spcBef>
                <a:spcPts val="0"/>
              </a:spcBef>
              <a:spcAft>
                <a:spcPts val="0"/>
              </a:spcAft>
              <a:buClrTx/>
              <a:buSzTx/>
              <a:buFontTx/>
              <a:buNone/>
            </a:pPr>
            <a:endPar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7" name="图片 6" descr="DataEase-01"/>
          <p:cNvPicPr>
            <a:picLocks noChangeAspect="1"/>
          </p:cNvPicPr>
          <p:nvPr/>
        </p:nvPicPr>
        <p:blipFill>
          <a:blip r:embed="rId6"/>
          <a:srcRect/>
          <a:stretch>
            <a:fillRect/>
          </a:stretch>
        </p:blipFill>
        <p:spPr>
          <a:xfrm>
            <a:off x="1712457" y="9768840"/>
            <a:ext cx="4989195" cy="1285875"/>
          </a:xfrm>
          <a:prstGeom prst="rect">
            <a:avLst/>
          </a:prstGeom>
        </p:spPr>
      </p:pic>
      <p:sp>
        <p:nvSpPr>
          <p:cNvPr id="10" name="文本框 9"/>
          <p:cNvSpPr txBox="1"/>
          <p:nvPr>
            <p:custDataLst>
              <p:tags r:id="rId7"/>
            </p:custDataLst>
          </p:nvPr>
        </p:nvSpPr>
        <p:spPr>
          <a:xfrm>
            <a:off x="20764500" y="12717780"/>
            <a:ext cx="3619500" cy="5607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noAutofit/>
          </a:bodyPr>
          <a:lstStyle/>
          <a:p>
            <a:pPr marL="0" marR="0" indent="127000" algn="l" defTabSz="82169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8" action="ppaction://hlinkfile"/>
              </a:rPr>
              <a:t>DataEase </a:t>
            </a:r>
            <a:r>
              <a:rPr kumimoji="0" lang="zh-CN" altLang="en-US"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hlinkClick r:id="rId8" action="ppaction://hlinkfile"/>
              </a:rPr>
              <a:t>官网</a:t>
            </a:r>
            <a:endParaRPr kumimoji="0" lang="zh-CN" altLang="en-US" sz="2800" b="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custDataLst>
              <p:tags r:id="rId1"/>
            </p:custDataLst>
          </p:nvPr>
        </p:nvSpPr>
        <p:spPr>
          <a:xfrm>
            <a:off x="8567420" y="1535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矩形"/>
          <p:cNvSpPr/>
          <p:nvPr>
            <p:custDataLst>
              <p:tags r:id="rId2"/>
            </p:custDataLst>
          </p:nvPr>
        </p:nvSpPr>
        <p:spPr>
          <a:xfrm>
            <a:off x="-20955" y="-8255"/>
            <a:ext cx="551878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3"/>
            </p:custDataLst>
          </p:nvPr>
        </p:nvSpPr>
        <p:spPr>
          <a:xfrm>
            <a:off x="26035" y="255905"/>
            <a:ext cx="592455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什么是数据可视化？</a:t>
            </a:r>
            <a:endParaRPr lang="zh-CN" altLang="en-US" sz="5000" dirty="0">
              <a:solidFill>
                <a:srgbClr val="0C7BE0"/>
              </a:solidFill>
              <a:latin typeface="阿里巴巴普惠体 3.0" panose="00020600040101010101" charset="-122"/>
              <a:ea typeface="阿里巴巴普惠体 3.0" panose="00020600040101010101" charset="-122"/>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4"/>
          <a:stretch>
            <a:fillRect/>
          </a:stretch>
        </p:blipFill>
        <p:spPr>
          <a:xfrm>
            <a:off x="3364230" y="5342255"/>
            <a:ext cx="4537710" cy="7707630"/>
          </a:xfrm>
          <a:prstGeom prst="rect">
            <a:avLst/>
          </a:prstGeom>
        </p:spPr>
      </p:pic>
      <p:sp>
        <p:nvSpPr>
          <p:cNvPr id="10" name="文本框 9"/>
          <p:cNvSpPr txBox="1"/>
          <p:nvPr/>
        </p:nvSpPr>
        <p:spPr>
          <a:xfrm>
            <a:off x="9832975" y="4330700"/>
            <a:ext cx="11139805"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88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什么是数据可视化？</a:t>
            </a:r>
            <a:endParaRPr kumimoji="0" lang="zh-CN" altLang="en-US" sz="88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3" name="云形 2"/>
          <p:cNvSpPr/>
          <p:nvPr>
            <p:custDataLst>
              <p:tags r:id="rId5"/>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5" name="云形 4"/>
          <p:cNvSpPr/>
          <p:nvPr>
            <p:custDataLst>
              <p:tags r:id="rId6"/>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9" name="云形 8"/>
          <p:cNvSpPr/>
          <p:nvPr>
            <p:custDataLst>
              <p:tags r:id="rId7"/>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DataEase可以帮助用户快速分析业务数据并洞察其趋势，为企业的业务改进与优化提供支持。DataEase支持丰富的数据源连接，能够通过拖拉拽的方式快速制作图表，并且可以方便地与他人进行分享。"/>
          <p:cNvSpPr txBox="1"/>
          <p:nvPr/>
        </p:nvSpPr>
        <p:spPr>
          <a:xfrm>
            <a:off x="2062922" y="10079814"/>
            <a:ext cx="20258156" cy="1578610"/>
          </a:xfrm>
          <a:prstGeom prst="rect">
            <a:avLst/>
          </a:prstGeom>
          <a:ln w="12700">
            <a:miter lim="400000"/>
          </a:ln>
        </p:spPr>
        <p:txBody>
          <a:bodyPr lIns="50800" tIns="50800" rIns="50800" bIns="50800" anchor="ctr">
            <a:spAutoFit/>
          </a:bodyPr>
          <a:lstStyle>
            <a:lvl1pPr marL="48260" marR="859155" indent="-48260" defTabSz="457200">
              <a:defRPr sz="5000">
                <a:solidFill>
                  <a:srgbClr val="5E5E5E"/>
                </a:solidFill>
              </a:defRPr>
            </a:lvl1pPr>
          </a:lstStyle>
          <a:p>
            <a:pPr algn="ctr"/>
            <a:r>
              <a:rPr sz="4800" b="0" dirty="0">
                <a:latin typeface="阿里巴巴普惠体 3.0" panose="00020600040101010101" charset="-122"/>
                <a:ea typeface="阿里巴巴普惠体 3.0" panose="00020600040101010101" charset="-122"/>
                <a:cs typeface="Alibaba PuHuiTi 3.0 55 Regular" panose="00020600040101010101" pitchFamily="18" charset="-122"/>
              </a:rPr>
              <a:t>DataEase</a:t>
            </a:r>
            <a:r>
              <a:rPr lang="zh-CN" altLang="en-US" sz="4800" b="0" dirty="0">
                <a:latin typeface="阿里巴巴普惠体 3.0" panose="00020600040101010101" charset="-122"/>
                <a:ea typeface="阿里巴巴普惠体 3.0" panose="00020600040101010101" charset="-122"/>
                <a:cs typeface="Alibaba PuHuiTi 3.0 55 Regular" panose="00020600040101010101" pitchFamily="18" charset="-122"/>
              </a:rPr>
              <a:t> </a:t>
            </a:r>
            <a:r>
              <a:rPr sz="4800" b="0" dirty="0">
                <a:latin typeface="阿里巴巴普惠体 3.0" panose="00020600040101010101" charset="-122"/>
                <a:ea typeface="阿里巴巴普惠体 3.0" panose="00020600040101010101" charset="-122"/>
                <a:cs typeface="Alibaba PuHuiTi 3.0 55 Regular" panose="00020600040101010101" pitchFamily="18" charset="-122"/>
              </a:rPr>
              <a:t>可以帮助用户快速分析业务数据并洞察其趋势，为企业的业务改进与优化提供支持。</a:t>
            </a:r>
            <a:endParaRPr sz="1100" b="0" dirty="0">
              <a:solidFill>
                <a:srgbClr val="000000"/>
              </a:solidFill>
              <a:latin typeface="阿里巴巴普惠体 3.0" panose="00020600040101010101" charset="-122"/>
              <a:ea typeface="阿里巴巴普惠体 3.0" panose="00020600040101010101" charset="-122"/>
              <a:cs typeface="Alibaba PuHuiTi 3.0 55 Regular" panose="00020600040101010101" pitchFamily="18" charset="-122"/>
              <a:sym typeface="Times Roman"/>
            </a:endParaRPr>
          </a:p>
        </p:txBody>
      </p:sp>
      <p:sp>
        <p:nvSpPr>
          <p:cNvPr id="271" name="人人可用的…"/>
          <p:cNvSpPr txBox="1"/>
          <p:nvPr/>
        </p:nvSpPr>
        <p:spPr>
          <a:xfrm>
            <a:off x="3246758" y="3908898"/>
            <a:ext cx="17890484" cy="4164330"/>
          </a:xfrm>
          <a:prstGeom prst="rect">
            <a:avLst/>
          </a:prstGeom>
          <a:ln w="12700">
            <a:miter lim="400000"/>
          </a:ln>
        </p:spPr>
        <p:txBody>
          <a:bodyPr lIns="50800" tIns="50800" rIns="50800" bIns="50800" anchor="ctr">
            <a:spAutoFit/>
          </a:bodyPr>
          <a:lstStyle/>
          <a:p>
            <a:pPr marL="48260" marR="859155" indent="-48260" algn="ctr" defTabSz="457200">
              <a:lnSpc>
                <a:spcPct val="150000"/>
              </a:lnSpc>
              <a:defRPr sz="15000" b="1" spc="2250">
                <a:solidFill>
                  <a:schemeClr val="accent1"/>
                </a:solidFill>
              </a:defRPr>
            </a:pPr>
            <a:r>
              <a:rPr lang="zh-CN" altLang="en-US" sz="9600" dirty="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rPr>
              <a:t> </a:t>
            </a:r>
            <a:r>
              <a:rPr sz="9600" dirty="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rPr>
              <a:t>人人可用的</a:t>
            </a:r>
            <a:endParaRPr sz="9600" dirty="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endParaRPr>
          </a:p>
          <a:p>
            <a:pPr marL="48260" marR="859155" indent="-48260" algn="ctr" defTabSz="457200">
              <a:lnSpc>
                <a:spcPct val="150000"/>
              </a:lnSpc>
              <a:defRPr sz="12000" b="1">
                <a:solidFill>
                  <a:schemeClr val="accent1"/>
                </a:solidFill>
              </a:defRPr>
            </a:pPr>
            <a:r>
              <a:rPr lang="zh-CN" altLang="en-US" sz="8000" dirty="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rPr>
              <a:t>   </a:t>
            </a:r>
            <a:r>
              <a:rPr sz="8000" dirty="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rPr>
              <a:t>开源数据可视化分析工具</a:t>
            </a:r>
            <a:endParaRPr sz="8000" dirty="0">
              <a:solidFill>
                <a:srgbClr val="0A7BE0"/>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2" name="仪表板"/>
          <p:cNvSpPr txBox="1"/>
          <p:nvPr/>
        </p:nvSpPr>
        <p:spPr>
          <a:xfrm>
            <a:off x="6832800" y="1440000"/>
            <a:ext cx="10821859" cy="1104900"/>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en-US" altLang="zh-CN" b="0" dirty="0">
                <a:solidFill>
                  <a:srgbClr val="535353"/>
                </a:solidFill>
                <a:latin typeface="阿里巴巴普惠体 3.0" panose="00020600040101010101" charset="-122"/>
                <a:ea typeface="阿里巴巴普惠体 3.0" panose="00020600040101010101" charset="-122"/>
                <a:cs typeface="Alibaba PuHuiTi 3.0 55 Regular" panose="00020600040101010101" pitchFamily="18" charset="-122"/>
              </a:rPr>
              <a:t>DataEase</a:t>
            </a:r>
            <a:r>
              <a:rPr lang="zh-CN" altLang="en-US" b="0">
                <a:solidFill>
                  <a:srgbClr val="535353"/>
                </a:solidFill>
                <a:latin typeface="阿里巴巴普惠体 3.0" panose="00020600040101010101" charset="-122"/>
                <a:ea typeface="阿里巴巴普惠体 3.0" panose="00020600040101010101" charset="-122"/>
                <a:cs typeface="Alibaba PuHuiTi 3.0 55 Regular" panose="00020600040101010101" pitchFamily="18" charset="-122"/>
              </a:rPr>
              <a:t> 的使命</a:t>
            </a:r>
            <a:endParaRPr lang="zh-CN" altLang="en-US" b="0" dirty="0">
              <a:solidFill>
                <a:srgbClr val="535353"/>
              </a:solidFill>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6" name="矩形"/>
          <p:cNvSpPr/>
          <p:nvPr/>
        </p:nvSpPr>
        <p:spPr>
          <a:xfrm>
            <a:off x="-21262" y="13408"/>
            <a:ext cx="4428000" cy="242247"/>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ea typeface="Calibri"/>
              <a:cs typeface="Calibri"/>
              <a:sym typeface="Calibri"/>
            </a:endParaRPr>
          </a:p>
        </p:txBody>
      </p:sp>
      <p:sp>
        <p:nvSpPr>
          <p:cNvPr id="7" name="DataEase 开源项目概览"/>
          <p:cNvSpPr txBox="1"/>
          <p:nvPr/>
        </p:nvSpPr>
        <p:spPr>
          <a:xfrm>
            <a:off x="16827" y="255654"/>
            <a:ext cx="7389813"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eaLnBrk="1" fontAlgn="auto" latinLnBrk="0" hangingPunct="1">
              <a:lnSpc>
                <a:spcPct val="100000"/>
              </a:lnSpc>
              <a:spcBef>
                <a:spcPts val="0"/>
              </a:spcBef>
              <a:spcAft>
                <a:spcPts val="0"/>
              </a:spcAft>
              <a:buClrTx/>
              <a:buSzTx/>
              <a:buFontTx/>
              <a:buNone/>
              <a:defRPr/>
            </a:pPr>
            <a:r>
              <a:rPr kumimoji="0" sz="5000" b="1" i="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rPr>
              <a:t>DataEase </a:t>
            </a:r>
            <a:r>
              <a:rPr lang="zh-CN" altLang="en-US" dirty="0">
                <a:solidFill>
                  <a:srgbClr val="0A7BE0"/>
                </a:solidFill>
                <a:latin typeface="阿里巴巴普惠体 3.0" panose="00020600040101010101" charset="-122"/>
                <a:ea typeface="阿里巴巴普惠体 3.0" panose="00020600040101010101" charset="-122"/>
              </a:rPr>
              <a:t>使命</a:t>
            </a:r>
            <a:endParaRPr kumimoji="0" sz="5000" b="1" i="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2021 年 6 月 28 日发布，发布三个月内两次登顶 GitHub Trending 榜单；…"/>
          <p:cNvSpPr txBox="1"/>
          <p:nvPr/>
        </p:nvSpPr>
        <p:spPr>
          <a:xfrm>
            <a:off x="631498" y="7449569"/>
            <a:ext cx="10595897" cy="4336415"/>
          </a:xfrm>
          <a:prstGeom prst="rect">
            <a:avLst/>
          </a:prstGeom>
          <a:ln w="12700">
            <a:miter lim="400000"/>
          </a:ln>
        </p:spPr>
        <p:txBody>
          <a:bodyPr wrap="square" tIns="91439" bIns="91439">
            <a:spAutoFit/>
          </a:bodyPr>
          <a:lstStyle/>
          <a:p>
            <a:pPr marL="571500" marR="0" lvl="0" indent="-571500" algn="l" defTabSz="821690" rtl="0" eaLnBrk="1" fontAlgn="auto" latinLnBrk="0" hangingPunct="0">
              <a:lnSpc>
                <a:spcPct val="150000"/>
              </a:lnSpc>
              <a:spcBef>
                <a:spcPts val="0"/>
              </a:spcBef>
              <a:spcAft>
                <a:spcPts val="0"/>
              </a:spcAft>
              <a:buClrTx/>
              <a:buSzPct val="145000"/>
              <a:buFont typeface="Arial" panose="020B0604020202090204" pitchFamily="34" charset="0"/>
              <a:buChar char="•"/>
              <a:defRPr sz="4900">
                <a:solidFill>
                  <a:srgbClr val="5E5E5E"/>
                </a:solidFill>
              </a:defRPr>
            </a:pPr>
            <a:r>
              <a:rPr kumimoji="0" lang="en-US" altLang="zh-CN"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2021 </a:t>
            </a:r>
            <a:r>
              <a:rPr kumimoji="0" lang="zh-CN" alt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年 </a:t>
            </a:r>
            <a:r>
              <a:rPr kumimoji="0" lang="en-US" altLang="zh-CN"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6 </a:t>
            </a:r>
            <a:r>
              <a:rPr kumimoji="0" lang="zh-CN" alt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月 </a:t>
            </a:r>
            <a:r>
              <a:rPr kumimoji="0" lang="en-US" altLang="zh-CN"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28 </a:t>
            </a:r>
            <a:r>
              <a:rPr kumimoji="0" lang="zh-CN" alt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日发布，</a:t>
            </a:r>
            <a:r>
              <a:rPr kumimoji="0" 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采用</a:t>
            </a:r>
            <a:r>
              <a:rPr kumimoji="0" lang="zh-CN" alt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 </a:t>
            </a:r>
            <a:r>
              <a:rPr kumimoji="0" lang="en-US" altLang="zh-CN"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GPL</a:t>
            </a:r>
            <a:r>
              <a:rPr kumimoji="0" lang="zh-CN" alt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 </a:t>
            </a:r>
            <a:r>
              <a:rPr kumimoji="0" lang="en-US" altLang="zh-CN"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v3</a:t>
            </a:r>
            <a:r>
              <a:rPr kumimoji="0" lang="zh-CN" alt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 开源许可协议；</a:t>
            </a:r>
            <a:endParaRPr kumimoji="0" 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endParaRPr>
          </a:p>
          <a:p>
            <a:pPr marL="571500" marR="0" lvl="0" indent="-571500" algn="l" defTabSz="821690" rtl="0" eaLnBrk="1" fontAlgn="auto" latinLnBrk="0" hangingPunct="0">
              <a:lnSpc>
                <a:spcPct val="150000"/>
              </a:lnSpc>
              <a:spcBef>
                <a:spcPts val="0"/>
              </a:spcBef>
              <a:spcAft>
                <a:spcPts val="0"/>
              </a:spcAft>
              <a:buClrTx/>
              <a:buSzPct val="145000"/>
              <a:buFont typeface="Arial" panose="020B0604020202090204" pitchFamily="34" charset="0"/>
              <a:buChar char="•"/>
              <a:defRPr sz="4900">
                <a:solidFill>
                  <a:srgbClr val="5E5E5E"/>
                </a:solidFill>
              </a:defRPr>
            </a:pPr>
            <a:r>
              <a:rPr kumimoji="0" lang="zh-CN" alt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按月迭代，</a:t>
            </a:r>
            <a:r>
              <a:rPr kumimoji="0"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多次登顶 GitHub Trending 榜单；</a:t>
            </a:r>
            <a:endParaRPr kumimoji="0"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endParaRPr>
          </a:p>
          <a:p>
            <a:pPr marL="571500" marR="0" lvl="0" indent="-571500" algn="l" defTabSz="821690" rtl="0" eaLnBrk="1" fontAlgn="auto" latinLnBrk="0" hangingPunct="0">
              <a:lnSpc>
                <a:spcPct val="150000"/>
              </a:lnSpc>
              <a:spcBef>
                <a:spcPts val="0"/>
              </a:spcBef>
              <a:spcAft>
                <a:spcPts val="0"/>
              </a:spcAft>
              <a:buClrTx/>
              <a:buSzPct val="145000"/>
              <a:buFont typeface="Arial" panose="020B0604020202090204" pitchFamily="34" charset="0"/>
              <a:buChar char="•"/>
              <a:defRPr sz="4900">
                <a:solidFill>
                  <a:srgbClr val="5E5E5E"/>
                </a:solidFill>
              </a:defRPr>
            </a:pPr>
            <a:r>
              <a:rPr kumimoji="0" lang="zh-CN" alt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自助下载，</a:t>
            </a:r>
            <a:r>
              <a:rPr kumimoji="0"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日均下载次数超过 150 次</a:t>
            </a:r>
            <a:r>
              <a:rPr kumimoji="0" lang="zh-CN" alt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，累计下载约 </a:t>
            </a:r>
            <a:r>
              <a:rPr kumimoji="0" lang="en-US" altLang="zh-CN"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10</a:t>
            </a:r>
            <a:r>
              <a:rPr kumimoji="0" lang="zh-CN" alt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rPr>
              <a:t> 万次。</a:t>
            </a:r>
            <a:endParaRPr kumimoji="0" lang="zh-CN" altLang="en-US" sz="36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mn-lt"/>
              <a:sym typeface="Helvetica Neue" panose="02000503000000020004"/>
            </a:endParaRPr>
          </a:p>
        </p:txBody>
      </p:sp>
      <p:sp>
        <p:nvSpPr>
          <p:cNvPr id="276" name="注：GitHub Star 数量统计截止至 2023 年 6 月 1 日。"/>
          <p:cNvSpPr txBox="1"/>
          <p:nvPr/>
        </p:nvSpPr>
        <p:spPr>
          <a:xfrm>
            <a:off x="13124273" y="12587641"/>
            <a:ext cx="8989695" cy="697865"/>
          </a:xfrm>
          <a:prstGeom prst="rect">
            <a:avLst/>
          </a:prstGeom>
          <a:ln w="12700">
            <a:miter lim="400000"/>
          </a:ln>
        </p:spPr>
        <p:txBody>
          <a:bodyPr wrap="none" tIns="91439" bIns="91439">
            <a:spAutoFit/>
          </a:bodyPr>
          <a:lstStyle>
            <a:lvl1pPr marL="457200" indent="-457200" defTabSz="457200">
              <a:lnSpc>
                <a:spcPct val="120000"/>
              </a:lnSpc>
              <a:defRPr sz="2000">
                <a:solidFill>
                  <a:srgbClr val="5E5E5E"/>
                </a:solidFill>
                <a:latin typeface="Helvetica"/>
                <a:ea typeface="Helvetica"/>
                <a:cs typeface="Helvetica"/>
                <a:sym typeface="Helvetica"/>
              </a:defRPr>
            </a:lvl1pPr>
          </a:lstStyle>
          <a:p>
            <a:pPr marL="457200" marR="0" lvl="0" indent="-457200" algn="l" defTabSz="457200" rtl="0" eaLnBrk="1" fontAlgn="auto" latinLnBrk="0" hangingPunct="0">
              <a:lnSpc>
                <a:spcPct val="120000"/>
              </a:lnSpc>
              <a:spcBef>
                <a:spcPts val="0"/>
              </a:spcBef>
              <a:spcAft>
                <a:spcPts val="0"/>
              </a:spcAft>
              <a:buClrTx/>
              <a:buSzTx/>
              <a:buFontTx/>
              <a:buNone/>
              <a:defRPr/>
            </a:pPr>
            <a:r>
              <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注：GitHub Star 数量统计截止至 2023 年 </a:t>
            </a:r>
            <a:r>
              <a:rPr kumimoji="0" lang="en-US"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12</a:t>
            </a:r>
            <a:r>
              <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 月 1</a:t>
            </a:r>
            <a:r>
              <a:rPr kumimoji="0" lang="en-US"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2</a:t>
            </a:r>
            <a:r>
              <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 日。</a:t>
            </a:r>
            <a:endParaRPr kumimoji="0" sz="2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sp>
        <p:nvSpPr>
          <p:cNvPr id="277" name="星形"/>
          <p:cNvSpPr/>
          <p:nvPr/>
        </p:nvSpPr>
        <p:spPr>
          <a:xfrm>
            <a:off x="4089337" y="5529359"/>
            <a:ext cx="797405" cy="758377"/>
          </a:xfrm>
          <a:prstGeom prst="star5">
            <a:avLst>
              <a:gd name="adj" fmla="val 19100"/>
              <a:gd name="hf" fmla="val 105146"/>
              <a:gd name="vf" fmla="val 110557"/>
            </a:avLst>
          </a:prstGeom>
          <a:solidFill>
            <a:srgbClr val="5E5E5E"/>
          </a:solidFill>
          <a:ln w="12700">
            <a:miter lim="400000"/>
          </a:ln>
        </p:spPr>
        <p:txBody>
          <a:bodyPr tIns="91439" bIns="91439" anchor="ctr"/>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a:ea typeface="Calibri"/>
                <a:cs typeface="Calibri"/>
                <a:sym typeface="Calibri"/>
              </a:defRPr>
            </a:pPr>
            <a:endParaRPr kumimoji="0" sz="3600" b="0" i="0" u="none" strike="noStrike" kern="0" cap="none" spc="0" normalizeH="0" baseline="0" noProof="0" dirty="0">
              <a:ln>
                <a:noFill/>
              </a:ln>
              <a:solidFill>
                <a:srgbClr val="000000"/>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Calibri"/>
            </a:endParaRPr>
          </a:p>
        </p:txBody>
      </p:sp>
      <p:sp>
        <p:nvSpPr>
          <p:cNvPr id="278" name="Star"/>
          <p:cNvSpPr txBox="1"/>
          <p:nvPr/>
        </p:nvSpPr>
        <p:spPr>
          <a:xfrm>
            <a:off x="4995058" y="5448490"/>
            <a:ext cx="1337945" cy="920115"/>
          </a:xfrm>
          <a:prstGeom prst="rect">
            <a:avLst/>
          </a:prstGeom>
          <a:ln w="12700">
            <a:miter lim="400000"/>
          </a:ln>
        </p:spPr>
        <p:txBody>
          <a:bodyPr wrap="none" tIns="91439" bIns="91439">
            <a:spAutoFit/>
          </a:bodyPr>
          <a:lstStyle>
            <a:lvl1pPr indent="0" defTabSz="1828800">
              <a:defRPr sz="3600" b="1">
                <a:solidFill>
                  <a:srgbClr val="5E5E5E"/>
                </a:solidFill>
                <a:latin typeface="Calibri"/>
                <a:ea typeface="Calibri"/>
                <a:cs typeface="Calibri"/>
                <a:sym typeface="Calibri"/>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sz="4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Calibri"/>
              </a:rPr>
              <a:t>Star</a:t>
            </a:r>
            <a:endParaRPr kumimoji="0" sz="4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Calibri"/>
            </a:endParaRPr>
          </a:p>
        </p:txBody>
      </p:sp>
      <p:sp>
        <p:nvSpPr>
          <p:cNvPr id="279" name="线条"/>
          <p:cNvSpPr/>
          <p:nvPr/>
        </p:nvSpPr>
        <p:spPr>
          <a:xfrm flipV="1">
            <a:off x="6363200" y="5572486"/>
            <a:ext cx="1" cy="716281"/>
          </a:xfrm>
          <a:prstGeom prst="line">
            <a:avLst/>
          </a:prstGeom>
          <a:ln w="25400">
            <a:solidFill>
              <a:srgbClr val="5E5E5E"/>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a:ea typeface="Calibri"/>
                <a:cs typeface="Calibri"/>
                <a:sym typeface="Calibri"/>
              </a:defRPr>
            </a:pPr>
            <a:endParaRPr kumimoji="0" sz="3600" b="0" i="0" u="none" strike="noStrike" kern="0" cap="none" spc="0" normalizeH="0" baseline="0" noProof="0" dirty="0">
              <a:ln>
                <a:noFill/>
              </a:ln>
              <a:solidFill>
                <a:srgbClr val="000000"/>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Calibri"/>
            </a:endParaRPr>
          </a:p>
        </p:txBody>
      </p:sp>
      <p:sp>
        <p:nvSpPr>
          <p:cNvPr id="281" name="线条"/>
          <p:cNvSpPr/>
          <p:nvPr/>
        </p:nvSpPr>
        <p:spPr>
          <a:xfrm>
            <a:off x="838618" y="6943672"/>
            <a:ext cx="9243058" cy="1"/>
          </a:xfrm>
          <a:prstGeom prst="line">
            <a:avLst/>
          </a:prstGeom>
          <a:ln w="25400">
            <a:solidFill>
              <a:srgbClr val="5E5E5E">
                <a:alpha val="50000"/>
              </a:srgbClr>
            </a:solidFill>
            <a:prstDash val="sysDot"/>
            <a:miter lim="400000"/>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a:ea typeface="Calibri"/>
                <a:cs typeface="Calibri"/>
                <a:sym typeface="Calibri"/>
              </a:defRPr>
            </a:pPr>
            <a:endParaRPr kumimoji="0" sz="3600" b="0" i="0" u="none" strike="noStrike" kern="0" cap="none" spc="0" normalizeH="0" baseline="0" noProof="0" dirty="0">
              <a:ln>
                <a:noFill/>
              </a:ln>
              <a:solidFill>
                <a:srgbClr val="000000"/>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Calibri"/>
            </a:endParaRPr>
          </a:p>
        </p:txBody>
      </p:sp>
      <p:sp>
        <p:nvSpPr>
          <p:cNvPr id="282" name="线条"/>
          <p:cNvSpPr/>
          <p:nvPr/>
        </p:nvSpPr>
        <p:spPr>
          <a:xfrm>
            <a:off x="838618" y="12115370"/>
            <a:ext cx="9243058" cy="1"/>
          </a:xfrm>
          <a:prstGeom prst="line">
            <a:avLst/>
          </a:prstGeom>
          <a:ln w="25400">
            <a:solidFill>
              <a:srgbClr val="5E5E5E">
                <a:alpha val="50000"/>
              </a:srgbClr>
            </a:solidFill>
            <a:prstDash val="sysDot"/>
            <a:miter lim="400000"/>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defRPr sz="3600">
                <a:latin typeface="Calibri"/>
                <a:ea typeface="Calibri"/>
                <a:cs typeface="Calibri"/>
                <a:sym typeface="Calibri"/>
              </a:defRPr>
            </a:pPr>
            <a:endParaRPr kumimoji="0" sz="3600" b="0" i="0" u="none" strike="noStrike" kern="0" cap="none" spc="0" normalizeH="0" baseline="0" noProof="0" dirty="0">
              <a:ln>
                <a:noFill/>
              </a:ln>
              <a:solidFill>
                <a:srgbClr val="000000"/>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Calibri"/>
            </a:endParaRPr>
          </a:p>
        </p:txBody>
      </p:sp>
      <p:pic>
        <p:nvPicPr>
          <p:cNvPr id="284" name="DataEase-01.png" descr="DataEase-01.png"/>
          <p:cNvPicPr>
            <a:picLocks noChangeAspect="1"/>
          </p:cNvPicPr>
          <p:nvPr/>
        </p:nvPicPr>
        <p:blipFill>
          <a:blip r:embed="rId1" cstate="screen"/>
          <a:stretch>
            <a:fillRect/>
          </a:stretch>
        </p:blipFill>
        <p:spPr>
          <a:xfrm>
            <a:off x="2733633" y="3281349"/>
            <a:ext cx="4919288" cy="1267724"/>
          </a:xfrm>
          <a:prstGeom prst="rect">
            <a:avLst/>
          </a:prstGeom>
          <a:ln w="12700">
            <a:miter lim="400000"/>
            <a:headEnd/>
            <a:tailEnd/>
          </a:ln>
        </p:spPr>
      </p:pic>
      <p:sp>
        <p:nvSpPr>
          <p:cNvPr id="285" name="矩形"/>
          <p:cNvSpPr/>
          <p:nvPr/>
        </p:nvSpPr>
        <p:spPr>
          <a:xfrm>
            <a:off x="-20955" y="-8890"/>
            <a:ext cx="6553200" cy="264160"/>
          </a:xfrm>
          <a:prstGeom prst="rect">
            <a:avLst/>
          </a:prstGeom>
          <a:solidFill>
            <a:schemeClr val="accent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Calibri"/>
            </a:endParaRPr>
          </a:p>
        </p:txBody>
      </p:sp>
      <p:sp>
        <p:nvSpPr>
          <p:cNvPr id="2" name="DataEase 的四大优势"/>
          <p:cNvSpPr txBox="1"/>
          <p:nvPr/>
        </p:nvSpPr>
        <p:spPr>
          <a:xfrm>
            <a:off x="16510" y="255905"/>
            <a:ext cx="6953885" cy="95567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sz="4800" noProof="0" dirty="0">
                <a:solidFill>
                  <a:srgbClr val="0A7BE0"/>
                </a:solidFill>
                <a:uLnTx/>
                <a:latin typeface="阿里巴巴普惠体 3.0" panose="00020600040101010101" charset="-122"/>
                <a:ea typeface="阿里巴巴普惠体 3.0" panose="00020600040101010101" charset="-122"/>
                <a:sym typeface="Helvetica Neue" panose="02000503000000020004"/>
              </a:rPr>
              <a:t>DataEase </a:t>
            </a:r>
            <a:r>
              <a:rPr sz="4800" noProof="0" dirty="0" err="1">
                <a:solidFill>
                  <a:srgbClr val="0A7BE0"/>
                </a:solidFill>
                <a:uLnTx/>
                <a:latin typeface="阿里巴巴普惠体 3.0" panose="00020600040101010101" charset="-122"/>
                <a:ea typeface="阿里巴巴普惠体 3.0" panose="00020600040101010101" charset="-122"/>
                <a:sym typeface="Helvetica Neue" panose="02000503000000020004"/>
              </a:rPr>
              <a:t>开源项目概览</a:t>
            </a:r>
            <a:endParaRPr kumimoji="0" sz="4800" b="0" i="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3" name="仪表板"/>
          <p:cNvSpPr txBox="1"/>
          <p:nvPr/>
        </p:nvSpPr>
        <p:spPr>
          <a:xfrm>
            <a:off x="6148330" y="1440000"/>
            <a:ext cx="12087340" cy="1104900"/>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srgbClr val="535353"/>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开源数据概览</a:t>
            </a:r>
            <a:endParaRPr kumimoji="0" lang="zh-CN" altLang="en-US" sz="6000" b="0" i="0" u="none" strike="noStrike" kern="0" cap="none" spc="0" normalizeH="0" baseline="0" noProof="0" dirty="0">
              <a:ln>
                <a:noFill/>
              </a:ln>
              <a:solidFill>
                <a:srgbClr val="535353"/>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pic>
        <p:nvPicPr>
          <p:cNvPr id="5" name="图片 4" descr="star-history-20231212"/>
          <p:cNvPicPr>
            <a:picLocks noChangeAspect="1"/>
          </p:cNvPicPr>
          <p:nvPr/>
        </p:nvPicPr>
        <p:blipFill>
          <a:blip r:embed="rId2" cstate="screen"/>
          <a:stretch>
            <a:fillRect/>
          </a:stretch>
        </p:blipFill>
        <p:spPr>
          <a:xfrm>
            <a:off x="11720712" y="3867186"/>
            <a:ext cx="12087225" cy="8720455"/>
          </a:xfrm>
          <a:prstGeom prst="rect">
            <a:avLst/>
          </a:prstGeom>
        </p:spPr>
      </p:pic>
      <p:pic>
        <p:nvPicPr>
          <p:cNvPr id="4" name="图片 3"/>
          <p:cNvPicPr>
            <a:picLocks noChangeAspect="1"/>
          </p:cNvPicPr>
          <p:nvPr/>
        </p:nvPicPr>
        <p:blipFill rotWithShape="1">
          <a:blip r:embed="rId3" cstate="screen"/>
          <a:srcRect t="-2073" b="-1"/>
          <a:stretch>
            <a:fillRect/>
          </a:stretch>
        </p:blipFill>
        <p:spPr>
          <a:xfrm>
            <a:off x="1529093" y="5049531"/>
            <a:ext cx="2019300" cy="1718033"/>
          </a:xfrm>
          <a:prstGeom prst="rect">
            <a:avLst/>
          </a:prstGeom>
        </p:spPr>
      </p:pic>
      <p:sp>
        <p:nvSpPr>
          <p:cNvPr id="6" name="11,300+"/>
          <p:cNvSpPr txBox="1"/>
          <p:nvPr/>
        </p:nvSpPr>
        <p:spPr>
          <a:xfrm>
            <a:off x="6532316" y="5448490"/>
            <a:ext cx="2456180" cy="920115"/>
          </a:xfrm>
          <a:prstGeom prst="rect">
            <a:avLst/>
          </a:prstGeom>
          <a:ln w="12700">
            <a:miter lim="400000"/>
          </a:ln>
        </p:spPr>
        <p:txBody>
          <a:bodyPr wrap="none" tIns="91439" bIns="91439">
            <a:spAutoFit/>
          </a:bodyPr>
          <a:lstStyle>
            <a:lvl1pPr indent="0" defTabSz="1828800">
              <a:defRPr sz="3600" b="1">
                <a:solidFill>
                  <a:srgbClr val="5E5E5E"/>
                </a:solidFill>
                <a:latin typeface="Calibri"/>
                <a:ea typeface="Calibri"/>
                <a:cs typeface="Calibri"/>
                <a:sym typeface="Calibri"/>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sz="4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Calibri"/>
              </a:rPr>
              <a:t>1</a:t>
            </a:r>
            <a:r>
              <a:rPr kumimoji="0" lang="en-US" sz="4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Calibri"/>
              </a:rPr>
              <a:t>3</a:t>
            </a:r>
            <a:r>
              <a:rPr kumimoji="0" sz="4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Calibri"/>
              </a:rPr>
              <a:t>,</a:t>
            </a:r>
            <a:r>
              <a:rPr kumimoji="0" lang="en-US" sz="4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Calibri"/>
              </a:rPr>
              <a:t>6</a:t>
            </a:r>
            <a:r>
              <a:rPr kumimoji="0" sz="4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Calibri"/>
              </a:rPr>
              <a:t>00+</a:t>
            </a:r>
            <a:endParaRPr kumimoji="0" sz="4800" b="0" i="0" u="none" strike="noStrike" kern="0" cap="none" spc="0" normalizeH="0" baseline="0" noProof="0" dirty="0">
              <a:ln>
                <a:noFill/>
              </a:ln>
              <a:solidFill>
                <a:srgbClr val="5E5E5E"/>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Calibri"/>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81827" y="1997613"/>
            <a:ext cx="9784416" cy="3070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70000"/>
              </a:lnSpc>
            </a:pPr>
            <a:r>
              <a:rPr lang="zh-CN" altLang="en-US" sz="2800" b="0" dirty="0">
                <a:solidFill>
                  <a:srgbClr val="5E5E5E"/>
                </a:solidFill>
                <a:latin typeface="阿里巴巴普惠体 3.0" panose="00020600040101010101" charset="-122"/>
                <a:ea typeface="阿里巴巴普惠体 3.0" panose="00020600040101010101" charset="-122"/>
              </a:rPr>
              <a:t>       </a:t>
            </a:r>
            <a:r>
              <a:rPr lang="en-US" altLang="zh-CN" sz="2800" b="0" dirty="0">
                <a:solidFill>
                  <a:srgbClr val="5E5E5E"/>
                </a:solidFill>
                <a:latin typeface="阿里巴巴普惠体 3.0" panose="00020600040101010101" charset="-122"/>
                <a:ea typeface="阿里巴巴普惠体 3.0" panose="00020600040101010101" charset="-122"/>
              </a:rPr>
              <a:t>DataEase </a:t>
            </a:r>
            <a:r>
              <a:rPr lang="zh-CN" altLang="en-US" sz="2800" b="0" dirty="0">
                <a:solidFill>
                  <a:srgbClr val="5E5E5E"/>
                </a:solidFill>
                <a:latin typeface="阿里巴巴普惠体 3.0" panose="00020600040101010101" charset="-122"/>
                <a:ea typeface="阿里巴巴普惠体 3.0" panose="00020600040101010101" charset="-122"/>
              </a:rPr>
              <a:t>是飞致云旗下的一款开源数据可视化分析工具，帮助用户快速分析数据并洞察业务趋势，从而实现业务的改进与优化。</a:t>
            </a:r>
            <a:r>
              <a:rPr lang="en-US" altLang="zh-CN" sz="2800" b="0" dirty="0">
                <a:solidFill>
                  <a:srgbClr val="5E5E5E"/>
                </a:solidFill>
                <a:latin typeface="阿里巴巴普惠体 3.0" panose="00020600040101010101" charset="-122"/>
                <a:ea typeface="阿里巴巴普惠体 3.0" panose="00020600040101010101" charset="-122"/>
              </a:rPr>
              <a:t>DataEase </a:t>
            </a:r>
            <a:r>
              <a:rPr lang="zh-CN" altLang="en-US" sz="2800" b="0" dirty="0">
                <a:solidFill>
                  <a:srgbClr val="5E5E5E"/>
                </a:solidFill>
                <a:latin typeface="阿里巴巴普惠体 3.0" panose="00020600040101010101" charset="-122"/>
                <a:ea typeface="阿里巴巴普惠体 3.0" panose="00020600040101010101" charset="-122"/>
              </a:rPr>
              <a:t>支持丰富的数据源连接，能够通过拖拉拽方式快速制作图表，并可以方便的与他人分享。</a:t>
            </a: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2" name="文本框 1"/>
          <p:cNvSpPr txBox="1"/>
          <p:nvPr/>
        </p:nvSpPr>
        <p:spPr>
          <a:xfrm>
            <a:off x="1069866" y="4934656"/>
            <a:ext cx="9608339" cy="7898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GB" sz="2800" b="0" dirty="0">
                <a:solidFill>
                  <a:schemeClr val="tx2"/>
                </a:solidFill>
                <a:latin typeface="阿里巴巴普惠体 3.0" panose="00020600040101010101" charset="-122"/>
                <a:ea typeface="阿里巴巴普惠体 3.0" panose="00020600040101010101" charset="-122"/>
              </a:rPr>
              <a:t>飞致云</a:t>
            </a:r>
            <a:r>
              <a:rPr lang="zh-CN" altLang="en-US" sz="2800" b="0" dirty="0">
                <a:solidFill>
                  <a:schemeClr val="tx2"/>
                </a:solidFill>
                <a:latin typeface="阿里巴巴普惠体 3.0" panose="00020600040101010101" charset="-122"/>
                <a:ea typeface="阿里巴巴普惠体 3.0" panose="00020600040101010101" charset="-122"/>
              </a:rPr>
              <a:t>学堂</a:t>
            </a:r>
            <a:r>
              <a:rPr lang="zh-CN" altLang="en-US" sz="2800" b="0" dirty="0">
                <a:latin typeface="阿里巴巴普惠体 3.0" panose="00020600040101010101" charset="-122"/>
                <a:ea typeface="阿里巴巴普惠体 3.0" panose="00020600040101010101" charset="-122"/>
              </a:rPr>
              <a:t>：</a:t>
            </a:r>
            <a:r>
              <a:rPr lang="en-GB" altLang="zh-CN" sz="2800" b="0" dirty="0">
                <a:latin typeface="阿里巴巴普惠体 3.0" panose="00020600040101010101" charset="-122"/>
                <a:ea typeface="阿里巴巴普惠体 3.0" panose="00020600040101010101" charset="-122"/>
                <a:hlinkClick r:id="rId1"/>
              </a:rPr>
              <a:t>https://edu.fit2cloud.com/index</a:t>
            </a:r>
            <a:endParaRPr kumimoji="0" lang="en-US" altLang="zh-CN" sz="2800" b="0" i="0" u="none" strike="noStrike" cap="none" spc="0" normalizeH="0" baseline="0" dirty="0">
              <a:ln>
                <a:noFill/>
              </a:ln>
              <a:effectLst/>
              <a:uFillTx/>
              <a:latin typeface="阿里巴巴普惠体 3.0" panose="00020600040101010101" charset="-122"/>
              <a:ea typeface="阿里巴巴普惠体 3.0" panose="00020600040101010101" charset="-122"/>
              <a:sym typeface="Helvetica Neue" panose="02000503000000020004"/>
            </a:endParaRPr>
          </a:p>
          <a:p>
            <a:pPr algn="l">
              <a:lnSpc>
                <a:spcPct val="200000"/>
              </a:lnSpc>
            </a:pPr>
            <a:r>
              <a:rPr kumimoji="0" lang="zh-CN" altLang="en-US" sz="2800" b="0" i="0" u="none" strike="noStrike" cap="none" spc="0" normalizeH="0" baseline="0" dirty="0">
                <a:ln>
                  <a:noFill/>
                </a:ln>
                <a:solidFill>
                  <a:schemeClr val="tx2"/>
                </a:solidFill>
                <a:effectLst/>
                <a:uFillTx/>
                <a:latin typeface="阿里巴巴普惠体 3.0" panose="00020600040101010101" charset="-122"/>
                <a:ea typeface="阿里巴巴普惠体 3.0" panose="00020600040101010101" charset="-122"/>
                <a:sym typeface="Helvetica Neue" panose="02000503000000020004"/>
              </a:rPr>
              <a:t>官网地址：</a:t>
            </a:r>
            <a:r>
              <a:rPr lang="en-US" altLang="zh-CN" sz="2800" b="0" dirty="0">
                <a:latin typeface="阿里巴巴普惠体 3.0" panose="00020600040101010101" charset="-122"/>
                <a:ea typeface="阿里巴巴普惠体 3.0" panose="00020600040101010101" charset="-122"/>
                <a:hlinkClick r:id="rId2"/>
              </a:rPr>
              <a:t>https://dataease.io/</a:t>
            </a:r>
            <a:endParaRPr kumimoji="0" lang="en-US" altLang="zh-CN" sz="2800" b="0" i="0" u="none" strike="noStrike" cap="none" spc="0" normalizeH="0" baseline="0" dirty="0">
              <a:ln>
                <a:noFill/>
              </a:ln>
              <a:effectLst/>
              <a:uFillTx/>
              <a:latin typeface="阿里巴巴普惠体 3.0" panose="00020600040101010101" charset="-122"/>
              <a:ea typeface="阿里巴巴普惠体 3.0" panose="00020600040101010101" charset="-122"/>
              <a:sym typeface="Helvetica Neue" panose="02000503000000020004"/>
            </a:endParaRPr>
          </a:p>
          <a:p>
            <a:pPr algn="l">
              <a:lnSpc>
                <a:spcPct val="200000"/>
              </a:lnSpc>
            </a:pPr>
            <a:r>
              <a:rPr kumimoji="0" lang="zh-CN" altLang="en-US" sz="2800" b="0" i="0" u="none" strike="noStrike" cap="none" spc="0" normalizeH="0" baseline="0" dirty="0">
                <a:ln>
                  <a:noFill/>
                </a:ln>
                <a:solidFill>
                  <a:schemeClr val="tx2"/>
                </a:solidFill>
                <a:effectLst/>
                <a:uFillTx/>
                <a:latin typeface="阿里巴巴普惠体 3.0" panose="00020600040101010101" charset="-122"/>
                <a:ea typeface="阿里巴巴普惠体 3.0" panose="00020600040101010101" charset="-122"/>
                <a:sym typeface="Helvetica Neue" panose="02000503000000020004"/>
              </a:rPr>
              <a:t>帮助文档：</a:t>
            </a:r>
            <a:r>
              <a:rPr lang="en-US" altLang="zh-CN" sz="2800" b="0" dirty="0">
                <a:latin typeface="阿里巴巴普惠体 3.0" panose="00020600040101010101" charset="-122"/>
                <a:ea typeface="阿里巴巴普惠体 3.0" panose="00020600040101010101" charset="-122"/>
                <a:hlinkClick r:id="rId3"/>
              </a:rPr>
              <a:t>https://dataease.io/docs/</a:t>
            </a:r>
            <a:endParaRPr lang="en-US" altLang="zh-CN" sz="2800" b="0" dirty="0">
              <a:latin typeface="阿里巴巴普惠体 3.0" panose="00020600040101010101" charset="-122"/>
              <a:ea typeface="阿里巴巴普惠体 3.0" panose="00020600040101010101" charset="-122"/>
            </a:endParaRPr>
          </a:p>
          <a:p>
            <a:pPr algn="l">
              <a:lnSpc>
                <a:spcPct val="200000"/>
              </a:lnSpc>
            </a:pPr>
            <a:r>
              <a:rPr lang="zh-CN" altLang="en-US" sz="2800" b="0" dirty="0">
                <a:solidFill>
                  <a:schemeClr val="tx2"/>
                </a:solidFill>
                <a:latin typeface="阿里巴巴普惠体 3.0" panose="00020600040101010101" charset="-122"/>
                <a:ea typeface="阿里巴巴普惠体 3.0" panose="00020600040101010101" charset="-122"/>
              </a:rPr>
              <a:t>飞致云知识库：</a:t>
            </a:r>
            <a:r>
              <a:rPr lang="en-US" altLang="zh-CN" sz="2800" b="0" dirty="0">
                <a:latin typeface="阿里巴巴普惠体 3.0" panose="00020600040101010101" charset="-122"/>
                <a:ea typeface="阿里巴巴普惠体 3.0" panose="00020600040101010101" charset="-122"/>
                <a:hlinkClick r:id="rId4"/>
              </a:rPr>
              <a:t>https://kb.fit2cloud.com/</a:t>
            </a:r>
            <a:endParaRPr lang="en-US" altLang="zh-CN" sz="2800" b="0" dirty="0">
              <a:latin typeface="阿里巴巴普惠体 3.0" panose="00020600040101010101" charset="-122"/>
              <a:ea typeface="阿里巴巴普惠体 3.0" panose="00020600040101010101" charset="-122"/>
            </a:endParaRPr>
          </a:p>
          <a:p>
            <a:pPr algn="l">
              <a:lnSpc>
                <a:spcPct val="200000"/>
              </a:lnSpc>
            </a:pPr>
            <a:r>
              <a:rPr lang="zh-CN" altLang="en-US" sz="2800" b="0" dirty="0">
                <a:solidFill>
                  <a:schemeClr val="bg2">
                    <a:lumMod val="50000"/>
                  </a:schemeClr>
                </a:solidFill>
                <a:latin typeface="阿里巴巴普惠体 3.0" panose="00020600040101010101" charset="-122"/>
                <a:ea typeface="阿里巴巴普惠体 3.0" panose="00020600040101010101" charset="-122"/>
              </a:rPr>
              <a:t>飞致云论坛：</a:t>
            </a:r>
            <a:r>
              <a:rPr lang="en-US" altLang="zh-CN" sz="2800" b="0" dirty="0">
                <a:solidFill>
                  <a:schemeClr val="bg2">
                    <a:lumMod val="50000"/>
                  </a:schemeClr>
                </a:solidFill>
                <a:latin typeface="阿里巴巴普惠体 3.0" panose="00020600040101010101" charset="-122"/>
                <a:ea typeface="阿里巴巴普惠体 3.0" panose="00020600040101010101" charset="-122"/>
                <a:hlinkClick r:id="rId5"/>
              </a:rPr>
              <a:t>https://bbs.fit2cloud.com/</a:t>
            </a:r>
            <a:endParaRPr lang="en-US" altLang="zh-CN" sz="2800" b="0" dirty="0">
              <a:solidFill>
                <a:schemeClr val="bg2">
                  <a:lumMod val="50000"/>
                </a:schemeClr>
              </a:solidFill>
              <a:latin typeface="阿里巴巴普惠体 3.0" panose="00020600040101010101" charset="-122"/>
              <a:ea typeface="阿里巴巴普惠体 3.0" panose="00020600040101010101" charset="-122"/>
            </a:endParaRPr>
          </a:p>
          <a:p>
            <a:pPr algn="l">
              <a:lnSpc>
                <a:spcPct val="200000"/>
              </a:lnSpc>
            </a:pPr>
            <a:r>
              <a:rPr lang="zh-CN" altLang="en-US" sz="2800" b="0" dirty="0">
                <a:solidFill>
                  <a:schemeClr val="tx2"/>
                </a:solidFill>
                <a:latin typeface="阿里巴巴普惠体 3.0" panose="00020600040101010101" charset="-122"/>
                <a:ea typeface="阿里巴巴普惠体 3.0" panose="00020600040101010101" charset="-122"/>
              </a:rPr>
              <a:t>模板市场：</a:t>
            </a:r>
            <a:r>
              <a:rPr lang="en-US" altLang="zh-CN" sz="2800" b="0" dirty="0">
                <a:latin typeface="阿里巴巴普惠体 3.0" panose="00020600040101010101" charset="-122"/>
                <a:ea typeface="阿里巴巴普惠体 3.0" panose="00020600040101010101" charset="-122"/>
                <a:hlinkClick r:id="rId6"/>
              </a:rPr>
              <a:t>https://dataease.io/templates/</a:t>
            </a:r>
            <a:endParaRPr lang="en-US" altLang="zh-CN" sz="2800" b="0" dirty="0">
              <a:latin typeface="阿里巴巴普惠体 3.0" panose="00020600040101010101" charset="-122"/>
              <a:ea typeface="阿里巴巴普惠体 3.0" panose="00020600040101010101" charset="-122"/>
            </a:endParaRPr>
          </a:p>
          <a:p>
            <a:pPr algn="l">
              <a:lnSpc>
                <a:spcPct val="200000"/>
              </a:lnSpc>
            </a:pPr>
            <a:r>
              <a:rPr kumimoji="0" lang="en-US" altLang="zh-CN" sz="2800" b="0" i="0" u="none" strike="noStrike" cap="none" spc="0" normalizeH="0" baseline="0" dirty="0">
                <a:ln>
                  <a:noFill/>
                </a:ln>
                <a:solidFill>
                  <a:schemeClr val="tx2"/>
                </a:solidFill>
                <a:effectLst/>
                <a:uFillTx/>
                <a:latin typeface="阿里巴巴普惠体 3.0" panose="00020600040101010101" charset="-122"/>
                <a:ea typeface="阿里巴巴普惠体 3.0" panose="00020600040101010101" charset="-122"/>
                <a:sym typeface="Helvetica Neue" panose="02000503000000020004"/>
              </a:rPr>
              <a:t>GitHub</a:t>
            </a:r>
            <a:r>
              <a:rPr kumimoji="0" lang="zh-CN" altLang="en-US" sz="2800" b="0" i="0" u="none" strike="noStrike" cap="none" spc="0" normalizeH="0" baseline="0" dirty="0">
                <a:ln>
                  <a:noFill/>
                </a:ln>
                <a:solidFill>
                  <a:schemeClr val="tx2"/>
                </a:solidFill>
                <a:effectLst/>
                <a:uFillTx/>
                <a:latin typeface="阿里巴巴普惠体 3.0" panose="00020600040101010101" charset="-122"/>
                <a:ea typeface="阿里巴巴普惠体 3.0" panose="00020600040101010101" charset="-122"/>
                <a:sym typeface="Helvetica Neue" panose="02000503000000020004"/>
              </a:rPr>
              <a:t>地</a:t>
            </a:r>
            <a:r>
              <a:rPr lang="zh-CN" altLang="en-US" sz="2800" b="0" dirty="0">
                <a:solidFill>
                  <a:schemeClr val="tx2"/>
                </a:solidFill>
                <a:latin typeface="阿里巴巴普惠体 3.0" panose="00020600040101010101" charset="-122"/>
                <a:ea typeface="阿里巴巴普惠体 3.0" panose="00020600040101010101" charset="-122"/>
              </a:rPr>
              <a:t>址：</a:t>
            </a:r>
            <a:r>
              <a:rPr lang="en-GB" altLang="zh-CN" sz="2800" b="0" dirty="0">
                <a:latin typeface="阿里巴巴普惠体 3.0" panose="00020600040101010101" charset="-122"/>
                <a:ea typeface="阿里巴巴普惠体 3.0" panose="00020600040101010101" charset="-122"/>
                <a:hlinkClick r:id="rId7"/>
              </a:rPr>
              <a:t>https://github.com/dataease/dataease/</a:t>
            </a:r>
            <a:endParaRPr lang="en-GB" altLang="zh-CN" sz="2800" b="0" dirty="0">
              <a:latin typeface="阿里巴巴普惠体 3.0" panose="00020600040101010101" charset="-122"/>
              <a:ea typeface="阿里巴巴普惠体 3.0" panose="00020600040101010101" charset="-122"/>
            </a:endParaRPr>
          </a:p>
          <a:p>
            <a:pPr algn="l">
              <a:lnSpc>
                <a:spcPct val="200000"/>
              </a:lnSpc>
            </a:pPr>
            <a:r>
              <a:rPr lang="zh-CN" altLang="en-US" sz="2800" b="0" dirty="0">
                <a:solidFill>
                  <a:schemeClr val="tx2"/>
                </a:solidFill>
                <a:latin typeface="阿里巴巴普惠体 3.0" panose="00020600040101010101" charset="-122"/>
                <a:ea typeface="阿里巴巴普惠体 3.0" panose="00020600040101010101" charset="-122"/>
              </a:rPr>
              <a:t>在线体验环境：</a:t>
            </a:r>
            <a:r>
              <a:rPr lang="en-GB" altLang="zh-CN" sz="2800" b="0" dirty="0">
                <a:latin typeface="阿里巴巴普惠体 3.0" panose="00020600040101010101" charset="-122"/>
                <a:ea typeface="阿里巴巴普惠体 3.0" panose="00020600040101010101" charset="-122"/>
                <a:hlinkClick r:id="rId8"/>
              </a:rPr>
              <a:t>https://dataease.fit2cloud.com/</a:t>
            </a:r>
            <a:endParaRPr lang="en-GB" altLang="zh-CN" sz="2800" b="0" dirty="0">
              <a:latin typeface="阿里巴巴普惠体 3.0" panose="00020600040101010101" charset="-122"/>
              <a:ea typeface="阿里巴巴普惠体 3.0" panose="00020600040101010101" charset="-122"/>
            </a:endParaRPr>
          </a:p>
          <a:p>
            <a:pPr algn="l">
              <a:lnSpc>
                <a:spcPct val="200000"/>
              </a:lnSpc>
            </a:pPr>
            <a:r>
              <a:rPr lang="zh-CN" altLang="en-US" sz="2800" b="0" dirty="0">
                <a:solidFill>
                  <a:schemeClr val="tx2"/>
                </a:solidFill>
                <a:latin typeface="阿里巴巴普惠体 3.0" panose="00020600040101010101" charset="-122"/>
                <a:ea typeface="阿里巴巴普惠体 3.0" panose="00020600040101010101" charset="-122"/>
              </a:rPr>
              <a:t>账号：</a:t>
            </a:r>
            <a:r>
              <a:rPr lang="en-GB" altLang="zh-CN" sz="2800" b="0" dirty="0">
                <a:solidFill>
                  <a:schemeClr val="tx2"/>
                </a:solidFill>
                <a:latin typeface="阿里巴巴普惠体 3.0" panose="00020600040101010101" charset="-122"/>
                <a:ea typeface="阿里巴巴普惠体 3.0" panose="00020600040101010101" charset="-122"/>
              </a:rPr>
              <a:t>demo </a:t>
            </a:r>
            <a:r>
              <a:rPr lang="zh-CN" altLang="en-US" sz="2800" b="0" dirty="0">
                <a:solidFill>
                  <a:schemeClr val="tx2"/>
                </a:solidFill>
                <a:latin typeface="阿里巴巴普惠体 3.0" panose="00020600040101010101" charset="-122"/>
                <a:ea typeface="阿里巴巴普惠体 3.0" panose="00020600040101010101" charset="-122"/>
              </a:rPr>
              <a:t>密码：</a:t>
            </a:r>
            <a:r>
              <a:rPr lang="en-GB" altLang="zh-CN" sz="2800" b="0" dirty="0" err="1">
                <a:solidFill>
                  <a:schemeClr val="tx2"/>
                </a:solidFill>
                <a:latin typeface="阿里巴巴普惠体 3.0" panose="00020600040101010101" charset="-122"/>
                <a:ea typeface="阿里巴巴普惠体 3.0" panose="00020600040101010101" charset="-122"/>
              </a:rPr>
              <a:t>dataease</a:t>
            </a:r>
            <a:endParaRPr lang="en-GB" altLang="zh-CN" sz="2800" b="0" dirty="0">
              <a:solidFill>
                <a:schemeClr val="tx2"/>
              </a:solidFill>
              <a:latin typeface="阿里巴巴普惠体 3.0" panose="00020600040101010101" charset="-122"/>
              <a:ea typeface="阿里巴巴普惠体 3.0" panose="00020600040101010101" charset="-122"/>
            </a:endParaRPr>
          </a:p>
        </p:txBody>
      </p:sp>
      <p:sp>
        <p:nvSpPr>
          <p:cNvPr id="4"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7"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常用网站</a:t>
            </a:r>
            <a:endParaRPr lang="zh-CN" altLang="en-US" sz="5000" dirty="0">
              <a:solidFill>
                <a:srgbClr val="0C7BE0"/>
              </a:solidFill>
              <a:latin typeface="阿里巴巴普惠体 3.0" panose="00020600040101010101" charset="-122"/>
              <a:ea typeface="阿里巴巴普惠体 3.0" panose="00020600040101010101" charset="-122"/>
            </a:endParaRPr>
          </a:p>
        </p:txBody>
      </p:sp>
      <p:pic>
        <p:nvPicPr>
          <p:cNvPr id="5" name="图片 4"/>
          <p:cNvPicPr>
            <a:picLocks noChangeAspect="1"/>
          </p:cNvPicPr>
          <p:nvPr/>
        </p:nvPicPr>
        <p:blipFill>
          <a:blip r:embed="rId9"/>
          <a:stretch>
            <a:fillRect/>
          </a:stretch>
        </p:blipFill>
        <p:spPr>
          <a:xfrm>
            <a:off x="11501691" y="2840645"/>
            <a:ext cx="11812443" cy="6642989"/>
          </a:xfrm>
          <a:prstGeom prst="rect">
            <a:avLst/>
          </a:prstGeom>
          <a:effectLst>
            <a:reflection blurRad="6350" stA="52000" endA="300" endPos="35000" dir="5400000" sy="-100000" algn="bl" rotWithShape="0"/>
          </a:effec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832800" y="1273963"/>
            <a:ext cx="10821859" cy="1104900"/>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DataEase</a:t>
            </a:r>
            <a:r>
              <a:rPr lang="zh-CN" altLang="en-US" b="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功能架构</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pic>
        <p:nvPicPr>
          <p:cNvPr id="3" name="图片 2" descr="【架构图】dataease官网-2023（修改）-0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661795" y="2087880"/>
            <a:ext cx="20349210" cy="1145095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2212042" y="3605772"/>
            <a:ext cx="19959916" cy="9969346"/>
          </a:xfrm>
          <a:prstGeom prst="rect">
            <a:avLst/>
          </a:prstGeom>
          <a:solidFill>
            <a:srgbClr val="F0F4FD"/>
          </a:solidFill>
          <a:ln w="12700">
            <a:miter lim="400000"/>
          </a:ln>
        </p:spPr>
        <p:txBody>
          <a:bodyPr lIns="50800" tIns="50800" rIns="50800" bIns="50800" anchor="ctr"/>
          <a:lstStyle/>
          <a:p>
            <a:pPr defTabSz="825500">
              <a:defRPr b="0">
                <a:solidFill>
                  <a:srgbClr val="FFFFFF"/>
                </a:solidFill>
                <a:latin typeface="+mn-lt"/>
                <a:ea typeface="+mn-ea"/>
                <a:cs typeface="+mn-cs"/>
                <a:sym typeface="Helvetica Neue Medium" panose="02000503000000020004"/>
              </a:defRPr>
            </a:pPr>
            <a:endParaRPr b="1"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 name="矩形"/>
          <p:cNvSpPr/>
          <p:nvPr/>
        </p:nvSpPr>
        <p:spPr>
          <a:xfrm>
            <a:off x="2846406" y="5451497"/>
            <a:ext cx="4064305" cy="7653018"/>
          </a:xfrm>
          <a:prstGeom prst="rect">
            <a:avLst/>
          </a:prstGeom>
          <a:solidFill>
            <a:srgbClr val="FFFFFF"/>
          </a:solidFill>
          <a:ln w="12700">
            <a:miter lim="400000"/>
          </a:ln>
        </p:spPr>
        <p:txBody>
          <a:bodyPr lIns="50800" tIns="50800" rIns="50800" bIns="50800" anchor="ctr"/>
          <a:lstStyle/>
          <a:p>
            <a:pPr defTabSz="825500">
              <a:defRPr b="0">
                <a:solidFill>
                  <a:srgbClr val="FFFFFF"/>
                </a:solidFill>
                <a:latin typeface="+mn-lt"/>
                <a:ea typeface="+mn-ea"/>
                <a:cs typeface="+mn-cs"/>
                <a:sym typeface="Helvetica Neue Medium" panose="02000503000000020004"/>
              </a:defRPr>
            </a:pP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6" name="连接数据"/>
          <p:cNvSpPr txBox="1"/>
          <p:nvPr/>
        </p:nvSpPr>
        <p:spPr>
          <a:xfrm>
            <a:off x="3947748" y="7038427"/>
            <a:ext cx="1861335" cy="532800"/>
          </a:xfrm>
          <a:prstGeom prst="rect">
            <a:avLst/>
          </a:prstGeom>
          <a:ln w="12700">
            <a:miter lim="400000"/>
          </a:ln>
        </p:spPr>
        <p:txBody>
          <a:bodyPr wrap="square" lIns="50800" tIns="50800" rIns="50800" bIns="50800" anchor="ctr">
            <a:spAutoFit/>
          </a:bodyPr>
          <a:lstStyle>
            <a:lvl1pPr indent="127000" algn="l">
              <a:defRPr sz="2800">
                <a:solidFill>
                  <a:srgbClr val="5E5E5E"/>
                </a:solidFill>
              </a:defRPr>
            </a:lvl1pPr>
          </a:lstStyle>
          <a:p>
            <a:pPr algn="ctr"/>
            <a:r>
              <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连接数据</a:t>
            </a: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9" name="数据准备"/>
          <p:cNvSpPr txBox="1"/>
          <p:nvPr/>
        </p:nvSpPr>
        <p:spPr>
          <a:xfrm>
            <a:off x="2859353" y="4347174"/>
            <a:ext cx="9804649" cy="792000"/>
          </a:xfrm>
          <a:prstGeom prst="rect">
            <a:avLst/>
          </a:prstGeom>
          <a:solidFill>
            <a:srgbClr val="0A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algn="ctr"/>
            <a:r>
              <a:rPr sz="3200"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数据准备</a:t>
            </a:r>
            <a:endParaRPr sz="3200"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 name="可视化分析"/>
          <p:cNvSpPr txBox="1"/>
          <p:nvPr/>
        </p:nvSpPr>
        <p:spPr>
          <a:xfrm>
            <a:off x="13767873" y="4347174"/>
            <a:ext cx="7739201" cy="792000"/>
          </a:xfrm>
          <a:prstGeom prst="rect">
            <a:avLst/>
          </a:prstGeom>
          <a:solidFill>
            <a:srgbClr val="0A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algn="ctr"/>
            <a:r>
              <a:rPr sz="3200"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可视化分析</a:t>
            </a:r>
            <a:endParaRPr sz="3200"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11" name="图像" descr="图像"/>
          <p:cNvPicPr>
            <a:picLocks noChangeAspect="1"/>
          </p:cNvPicPr>
          <p:nvPr/>
        </p:nvPicPr>
        <p:blipFill>
          <a:blip r:embed="rId1" cstate="screen"/>
          <a:srcRect/>
          <a:stretch>
            <a:fillRect/>
          </a:stretch>
        </p:blipFill>
        <p:spPr>
          <a:xfrm>
            <a:off x="4399256" y="5750795"/>
            <a:ext cx="958604" cy="955883"/>
          </a:xfrm>
          <a:custGeom>
            <a:avLst/>
            <a:gdLst/>
            <a:ahLst/>
            <a:cxnLst>
              <a:cxn ang="0">
                <a:pos x="wd2" y="hd2"/>
              </a:cxn>
              <a:cxn ang="5400000">
                <a:pos x="wd2" y="hd2"/>
              </a:cxn>
              <a:cxn ang="10800000">
                <a:pos x="wd2" y="hd2"/>
              </a:cxn>
              <a:cxn ang="16200000">
                <a:pos x="wd2" y="hd2"/>
              </a:cxn>
            </a:cxnLst>
            <a:rect l="0" t="0" r="r" b="b"/>
            <a:pathLst>
              <a:path w="21492" h="21549" extrusionOk="0">
                <a:moveTo>
                  <a:pt x="4952" y="4"/>
                </a:moveTo>
                <a:cubicBezTo>
                  <a:pt x="3529" y="42"/>
                  <a:pt x="2473" y="296"/>
                  <a:pt x="1455" y="819"/>
                </a:cubicBezTo>
                <a:cubicBezTo>
                  <a:pt x="59" y="1536"/>
                  <a:pt x="-52" y="1957"/>
                  <a:pt x="14" y="6097"/>
                </a:cubicBezTo>
                <a:cubicBezTo>
                  <a:pt x="68" y="9464"/>
                  <a:pt x="94" y="9646"/>
                  <a:pt x="788" y="10293"/>
                </a:cubicBezTo>
                <a:cubicBezTo>
                  <a:pt x="1269" y="10742"/>
                  <a:pt x="2411" y="11233"/>
                  <a:pt x="3413" y="11421"/>
                </a:cubicBezTo>
                <a:cubicBezTo>
                  <a:pt x="4401" y="11605"/>
                  <a:pt x="6092" y="11626"/>
                  <a:pt x="7061" y="11465"/>
                </a:cubicBezTo>
                <a:cubicBezTo>
                  <a:pt x="8671" y="11199"/>
                  <a:pt x="10048" y="10479"/>
                  <a:pt x="10371" y="9739"/>
                </a:cubicBezTo>
                <a:cubicBezTo>
                  <a:pt x="10761" y="8845"/>
                  <a:pt x="10780" y="8683"/>
                  <a:pt x="10754" y="5587"/>
                </a:cubicBezTo>
                <a:cubicBezTo>
                  <a:pt x="10728" y="2516"/>
                  <a:pt x="10729" y="2464"/>
                  <a:pt x="10451" y="1910"/>
                </a:cubicBezTo>
                <a:cubicBezTo>
                  <a:pt x="9947" y="902"/>
                  <a:pt x="8367" y="151"/>
                  <a:pt x="6510" y="40"/>
                </a:cubicBezTo>
                <a:cubicBezTo>
                  <a:pt x="5941" y="6"/>
                  <a:pt x="5427" y="-8"/>
                  <a:pt x="4952" y="4"/>
                </a:cubicBezTo>
                <a:close/>
                <a:moveTo>
                  <a:pt x="15505" y="836"/>
                </a:moveTo>
                <a:cubicBezTo>
                  <a:pt x="14750" y="857"/>
                  <a:pt x="14720" y="1059"/>
                  <a:pt x="14722" y="1785"/>
                </a:cubicBezTo>
                <a:cubicBezTo>
                  <a:pt x="14725" y="2698"/>
                  <a:pt x="14725" y="2697"/>
                  <a:pt x="16493" y="2706"/>
                </a:cubicBezTo>
                <a:cubicBezTo>
                  <a:pt x="17514" y="2712"/>
                  <a:pt x="18127" y="2764"/>
                  <a:pt x="18299" y="2858"/>
                </a:cubicBezTo>
                <a:cubicBezTo>
                  <a:pt x="18743" y="3100"/>
                  <a:pt x="18887" y="3628"/>
                  <a:pt x="18887" y="5113"/>
                </a:cubicBezTo>
                <a:cubicBezTo>
                  <a:pt x="18887" y="5857"/>
                  <a:pt x="18919" y="6551"/>
                  <a:pt x="18958" y="6652"/>
                </a:cubicBezTo>
                <a:cubicBezTo>
                  <a:pt x="19015" y="6801"/>
                  <a:pt x="19163" y="6831"/>
                  <a:pt x="19768" y="6804"/>
                </a:cubicBezTo>
                <a:lnTo>
                  <a:pt x="20515" y="6777"/>
                </a:lnTo>
                <a:lnTo>
                  <a:pt x="20604" y="6035"/>
                </a:lnTo>
                <a:cubicBezTo>
                  <a:pt x="20701" y="5234"/>
                  <a:pt x="20639" y="4087"/>
                  <a:pt x="20444" y="3073"/>
                </a:cubicBezTo>
                <a:cubicBezTo>
                  <a:pt x="20337" y="2520"/>
                  <a:pt x="20235" y="2339"/>
                  <a:pt x="19723" y="1830"/>
                </a:cubicBezTo>
                <a:cubicBezTo>
                  <a:pt x="18975" y="1084"/>
                  <a:pt x="18525" y="951"/>
                  <a:pt x="16529" y="863"/>
                </a:cubicBezTo>
                <a:cubicBezTo>
                  <a:pt x="16090" y="844"/>
                  <a:pt x="15757" y="829"/>
                  <a:pt x="15505" y="836"/>
                </a:cubicBezTo>
                <a:close/>
                <a:moveTo>
                  <a:pt x="5326" y="1686"/>
                </a:moveTo>
                <a:cubicBezTo>
                  <a:pt x="6818" y="1685"/>
                  <a:pt x="7227" y="1724"/>
                  <a:pt x="7693" y="1901"/>
                </a:cubicBezTo>
                <a:cubicBezTo>
                  <a:pt x="9585" y="2618"/>
                  <a:pt x="9174" y="3426"/>
                  <a:pt x="6688" y="3878"/>
                </a:cubicBezTo>
                <a:cubicBezTo>
                  <a:pt x="5404" y="4112"/>
                  <a:pt x="4266" y="4020"/>
                  <a:pt x="2968" y="3583"/>
                </a:cubicBezTo>
                <a:cubicBezTo>
                  <a:pt x="2124" y="3299"/>
                  <a:pt x="1878" y="3105"/>
                  <a:pt x="1918" y="2760"/>
                </a:cubicBezTo>
                <a:cubicBezTo>
                  <a:pt x="1946" y="2520"/>
                  <a:pt x="2095" y="2397"/>
                  <a:pt x="2737" y="2080"/>
                </a:cubicBezTo>
                <a:lnTo>
                  <a:pt x="3529" y="1695"/>
                </a:lnTo>
                <a:lnTo>
                  <a:pt x="5326" y="1686"/>
                </a:lnTo>
                <a:close/>
                <a:moveTo>
                  <a:pt x="2292" y="5050"/>
                </a:moveTo>
                <a:cubicBezTo>
                  <a:pt x="2410" y="5061"/>
                  <a:pt x="2561" y="5094"/>
                  <a:pt x="2755" y="5158"/>
                </a:cubicBezTo>
                <a:cubicBezTo>
                  <a:pt x="3057" y="5257"/>
                  <a:pt x="3831" y="5400"/>
                  <a:pt x="4481" y="5471"/>
                </a:cubicBezTo>
                <a:cubicBezTo>
                  <a:pt x="5675" y="5602"/>
                  <a:pt x="6453" y="5535"/>
                  <a:pt x="8245" y="5140"/>
                </a:cubicBezTo>
                <a:cubicBezTo>
                  <a:pt x="8892" y="4997"/>
                  <a:pt x="9016" y="5072"/>
                  <a:pt x="8965" y="5587"/>
                </a:cubicBezTo>
                <a:cubicBezTo>
                  <a:pt x="8922" y="6031"/>
                  <a:pt x="8616" y="6288"/>
                  <a:pt x="7746" y="6607"/>
                </a:cubicBezTo>
                <a:cubicBezTo>
                  <a:pt x="7042" y="6866"/>
                  <a:pt x="5097" y="6985"/>
                  <a:pt x="3983" y="6840"/>
                </a:cubicBezTo>
                <a:cubicBezTo>
                  <a:pt x="3227" y="6742"/>
                  <a:pt x="2235" y="6347"/>
                  <a:pt x="1954" y="6035"/>
                </a:cubicBezTo>
                <a:cubicBezTo>
                  <a:pt x="1730" y="5786"/>
                  <a:pt x="1771" y="5255"/>
                  <a:pt x="2025" y="5095"/>
                </a:cubicBezTo>
                <a:cubicBezTo>
                  <a:pt x="2089" y="5055"/>
                  <a:pt x="2173" y="5040"/>
                  <a:pt x="2292" y="5050"/>
                </a:cubicBezTo>
                <a:close/>
                <a:moveTo>
                  <a:pt x="2283" y="7985"/>
                </a:moveTo>
                <a:cubicBezTo>
                  <a:pt x="2345" y="7991"/>
                  <a:pt x="2409" y="8005"/>
                  <a:pt x="2479" y="8039"/>
                </a:cubicBezTo>
                <a:cubicBezTo>
                  <a:pt x="3292" y="8429"/>
                  <a:pt x="3571" y="8477"/>
                  <a:pt x="5397" y="8477"/>
                </a:cubicBezTo>
                <a:cubicBezTo>
                  <a:pt x="6529" y="8477"/>
                  <a:pt x="7369" y="8419"/>
                  <a:pt x="7533" y="8343"/>
                </a:cubicBezTo>
                <a:cubicBezTo>
                  <a:pt x="8204" y="8030"/>
                  <a:pt x="8656" y="7944"/>
                  <a:pt x="8823" y="8083"/>
                </a:cubicBezTo>
                <a:cubicBezTo>
                  <a:pt x="9352" y="8525"/>
                  <a:pt x="8552" y="9400"/>
                  <a:pt x="7355" y="9694"/>
                </a:cubicBezTo>
                <a:cubicBezTo>
                  <a:pt x="6721" y="9849"/>
                  <a:pt x="4184" y="9887"/>
                  <a:pt x="3644" y="9747"/>
                </a:cubicBezTo>
                <a:cubicBezTo>
                  <a:pt x="2731" y="9511"/>
                  <a:pt x="2217" y="9276"/>
                  <a:pt x="1998" y="8996"/>
                </a:cubicBezTo>
                <a:cubicBezTo>
                  <a:pt x="1628" y="8522"/>
                  <a:pt x="1847" y="7943"/>
                  <a:pt x="2283" y="7985"/>
                </a:cubicBezTo>
                <a:close/>
                <a:moveTo>
                  <a:pt x="16315" y="10857"/>
                </a:moveTo>
                <a:cubicBezTo>
                  <a:pt x="13826" y="10863"/>
                  <a:pt x="11311" y="10910"/>
                  <a:pt x="11145" y="11000"/>
                </a:cubicBezTo>
                <a:lnTo>
                  <a:pt x="10896" y="11143"/>
                </a:lnTo>
                <a:lnTo>
                  <a:pt x="10896" y="14695"/>
                </a:lnTo>
                <a:cubicBezTo>
                  <a:pt x="10896" y="17776"/>
                  <a:pt x="10921" y="18272"/>
                  <a:pt x="11074" y="18426"/>
                </a:cubicBezTo>
                <a:cubicBezTo>
                  <a:pt x="11221" y="18574"/>
                  <a:pt x="11573" y="18605"/>
                  <a:pt x="13139" y="18605"/>
                </a:cubicBezTo>
                <a:cubicBezTo>
                  <a:pt x="14844" y="18605"/>
                  <a:pt x="15048" y="18627"/>
                  <a:pt x="15221" y="18820"/>
                </a:cubicBezTo>
                <a:cubicBezTo>
                  <a:pt x="15452" y="19077"/>
                  <a:pt x="15358" y="19576"/>
                  <a:pt x="15052" y="19741"/>
                </a:cubicBezTo>
                <a:cubicBezTo>
                  <a:pt x="14939" y="19802"/>
                  <a:pt x="14557" y="19856"/>
                  <a:pt x="14197" y="19857"/>
                </a:cubicBezTo>
                <a:cubicBezTo>
                  <a:pt x="13838" y="19858"/>
                  <a:pt x="13474" y="19901"/>
                  <a:pt x="13388" y="19956"/>
                </a:cubicBezTo>
                <a:cubicBezTo>
                  <a:pt x="13302" y="20011"/>
                  <a:pt x="13206" y="20325"/>
                  <a:pt x="13174" y="20654"/>
                </a:cubicBezTo>
                <a:cubicBezTo>
                  <a:pt x="13127" y="21144"/>
                  <a:pt x="13147" y="21272"/>
                  <a:pt x="13317" y="21396"/>
                </a:cubicBezTo>
                <a:cubicBezTo>
                  <a:pt x="13476" y="21514"/>
                  <a:pt x="14162" y="21548"/>
                  <a:pt x="16306" y="21548"/>
                </a:cubicBezTo>
                <a:cubicBezTo>
                  <a:pt x="19532" y="21548"/>
                  <a:pt x="19414" y="21592"/>
                  <a:pt x="19260" y="20564"/>
                </a:cubicBezTo>
                <a:lnTo>
                  <a:pt x="19163" y="19911"/>
                </a:lnTo>
                <a:lnTo>
                  <a:pt x="18282" y="19831"/>
                </a:lnTo>
                <a:cubicBezTo>
                  <a:pt x="17296" y="19741"/>
                  <a:pt x="17080" y="19620"/>
                  <a:pt x="17080" y="19177"/>
                </a:cubicBezTo>
                <a:cubicBezTo>
                  <a:pt x="17080" y="18634"/>
                  <a:pt x="17206" y="18605"/>
                  <a:pt x="19349" y="18605"/>
                </a:cubicBezTo>
                <a:cubicBezTo>
                  <a:pt x="20603" y="18605"/>
                  <a:pt x="21378" y="18562"/>
                  <a:pt x="21423" y="18489"/>
                </a:cubicBezTo>
                <a:cubicBezTo>
                  <a:pt x="21548" y="18285"/>
                  <a:pt x="21488" y="11102"/>
                  <a:pt x="21360" y="10973"/>
                </a:cubicBezTo>
                <a:cubicBezTo>
                  <a:pt x="21271" y="10883"/>
                  <a:pt x="18804" y="10850"/>
                  <a:pt x="16315" y="10857"/>
                </a:cubicBezTo>
                <a:close/>
                <a:moveTo>
                  <a:pt x="16208" y="12494"/>
                </a:moveTo>
                <a:cubicBezTo>
                  <a:pt x="18912" y="12494"/>
                  <a:pt x="19431" y="12515"/>
                  <a:pt x="19643" y="12664"/>
                </a:cubicBezTo>
                <a:cubicBezTo>
                  <a:pt x="19885" y="12834"/>
                  <a:pt x="19901" y="12909"/>
                  <a:pt x="19901" y="14740"/>
                </a:cubicBezTo>
                <a:cubicBezTo>
                  <a:pt x="19901" y="16064"/>
                  <a:pt x="19862" y="16676"/>
                  <a:pt x="19768" y="16771"/>
                </a:cubicBezTo>
                <a:cubicBezTo>
                  <a:pt x="19669" y="16871"/>
                  <a:pt x="18712" y="16905"/>
                  <a:pt x="16182" y="16905"/>
                </a:cubicBezTo>
                <a:cubicBezTo>
                  <a:pt x="14286" y="16905"/>
                  <a:pt x="12699" y="16875"/>
                  <a:pt x="12658" y="16833"/>
                </a:cubicBezTo>
                <a:cubicBezTo>
                  <a:pt x="12617" y="16792"/>
                  <a:pt x="12587" y="15848"/>
                  <a:pt x="12587" y="14740"/>
                </a:cubicBezTo>
                <a:cubicBezTo>
                  <a:pt x="12587" y="12863"/>
                  <a:pt x="12598" y="12720"/>
                  <a:pt x="12800" y="12610"/>
                </a:cubicBezTo>
                <a:cubicBezTo>
                  <a:pt x="12936" y="12538"/>
                  <a:pt x="14225" y="12494"/>
                  <a:pt x="16208" y="12494"/>
                </a:cubicBezTo>
                <a:close/>
                <a:moveTo>
                  <a:pt x="1829" y="14641"/>
                </a:moveTo>
                <a:cubicBezTo>
                  <a:pt x="1265" y="14641"/>
                  <a:pt x="1210" y="14668"/>
                  <a:pt x="1100" y="14955"/>
                </a:cubicBezTo>
                <a:cubicBezTo>
                  <a:pt x="917" y="15428"/>
                  <a:pt x="1035" y="18092"/>
                  <a:pt x="1269" y="18739"/>
                </a:cubicBezTo>
                <a:cubicBezTo>
                  <a:pt x="1606" y="19672"/>
                  <a:pt x="2443" y="20356"/>
                  <a:pt x="3458" y="20528"/>
                </a:cubicBezTo>
                <a:cubicBezTo>
                  <a:pt x="4119" y="20641"/>
                  <a:pt x="5872" y="20659"/>
                  <a:pt x="6456" y="20555"/>
                </a:cubicBezTo>
                <a:lnTo>
                  <a:pt x="6901" y="20475"/>
                </a:lnTo>
                <a:lnTo>
                  <a:pt x="6937" y="19813"/>
                </a:lnTo>
                <a:cubicBezTo>
                  <a:pt x="6986" y="18848"/>
                  <a:pt x="6963" y="18829"/>
                  <a:pt x="5255" y="18829"/>
                </a:cubicBezTo>
                <a:cubicBezTo>
                  <a:pt x="2952" y="18829"/>
                  <a:pt x="2799" y="18678"/>
                  <a:pt x="2799" y="16306"/>
                </a:cubicBezTo>
                <a:cubicBezTo>
                  <a:pt x="2799" y="14577"/>
                  <a:pt x="2838" y="14641"/>
                  <a:pt x="1829" y="14641"/>
                </a:cubicBezTo>
                <a:close/>
              </a:path>
            </a:pathLst>
          </a:custGeom>
          <a:ln w="12700">
            <a:miter lim="400000"/>
            <a:headEnd/>
            <a:tailEnd/>
          </a:ln>
        </p:spPr>
      </p:pic>
      <p:sp>
        <p:nvSpPr>
          <p:cNvPr id="12" name="数据源 1"/>
          <p:cNvSpPr/>
          <p:nvPr/>
        </p:nvSpPr>
        <p:spPr>
          <a:xfrm>
            <a:off x="3284566" y="8081484"/>
            <a:ext cx="3187701" cy="864000"/>
          </a:xfrm>
          <a:prstGeom prst="rect">
            <a:avLst/>
          </a:prstGeom>
          <a:solidFill>
            <a:srgbClr val="0A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数据源 1</a:t>
            </a:r>
            <a:endPar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3" name="数据源 2"/>
          <p:cNvSpPr/>
          <p:nvPr/>
        </p:nvSpPr>
        <p:spPr>
          <a:xfrm>
            <a:off x="3284566" y="9377382"/>
            <a:ext cx="3187701" cy="864000"/>
          </a:xfrm>
          <a:prstGeom prst="rect">
            <a:avLst/>
          </a:prstGeom>
          <a:solidFill>
            <a:srgbClr val="0A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数据源 2</a:t>
            </a:r>
            <a:endPar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4" name="数据源 3"/>
          <p:cNvSpPr/>
          <p:nvPr/>
        </p:nvSpPr>
        <p:spPr>
          <a:xfrm>
            <a:off x="3284566" y="10673280"/>
            <a:ext cx="3187701" cy="864000"/>
          </a:xfrm>
          <a:prstGeom prst="rect">
            <a:avLst/>
          </a:prstGeom>
          <a:solidFill>
            <a:srgbClr val="0A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数据源 3</a:t>
            </a:r>
            <a:endPar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1" name="矩形"/>
          <p:cNvSpPr/>
          <p:nvPr/>
        </p:nvSpPr>
        <p:spPr>
          <a:xfrm>
            <a:off x="13745542" y="5520922"/>
            <a:ext cx="7842216" cy="7583574"/>
          </a:xfrm>
          <a:prstGeom prst="rect">
            <a:avLst/>
          </a:prstGeom>
          <a:solidFill>
            <a:srgbClr val="FFFFFF"/>
          </a:solidFill>
          <a:ln w="12700">
            <a:miter lim="400000"/>
          </a:ln>
        </p:spPr>
        <p:txBody>
          <a:bodyPr lIns="50800" tIns="50800" rIns="50800" bIns="50800" anchor="ctr"/>
          <a:lstStyle/>
          <a:p>
            <a:pPr defTabSz="825500">
              <a:defRPr b="0">
                <a:solidFill>
                  <a:srgbClr val="FFFFFF"/>
                </a:solidFill>
                <a:latin typeface="+mn-lt"/>
                <a:ea typeface="+mn-ea"/>
                <a:cs typeface="+mn-cs"/>
                <a:sym typeface="Helvetica Neue Medium" panose="02000503000000020004"/>
              </a:defRPr>
            </a:pP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5" name="数据源 4"/>
          <p:cNvSpPr/>
          <p:nvPr/>
        </p:nvSpPr>
        <p:spPr>
          <a:xfrm>
            <a:off x="3284850" y="11969177"/>
            <a:ext cx="3187701" cy="864000"/>
          </a:xfrm>
          <a:prstGeom prst="rect">
            <a:avLst/>
          </a:prstGeom>
          <a:solidFill>
            <a:srgbClr val="0A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数据源 4</a:t>
            </a:r>
            <a:endPar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6" name="矩形"/>
          <p:cNvSpPr/>
          <p:nvPr/>
        </p:nvSpPr>
        <p:spPr>
          <a:xfrm>
            <a:off x="8599696" y="5451495"/>
            <a:ext cx="4064306" cy="7653001"/>
          </a:xfrm>
          <a:prstGeom prst="rect">
            <a:avLst/>
          </a:prstGeom>
          <a:solidFill>
            <a:srgbClr val="FFFFFF"/>
          </a:solidFill>
          <a:ln w="12700">
            <a:miter lim="400000"/>
          </a:ln>
        </p:spPr>
        <p:txBody>
          <a:bodyPr lIns="50800" tIns="50800" rIns="50800" bIns="50800" anchor="ctr"/>
          <a:lstStyle/>
          <a:p>
            <a:pPr defTabSz="825500">
              <a:defRPr b="0">
                <a:solidFill>
                  <a:srgbClr val="FFFFFF"/>
                </a:solidFill>
                <a:latin typeface="+mn-lt"/>
                <a:ea typeface="+mn-ea"/>
                <a:cs typeface="+mn-cs"/>
                <a:sym typeface="Helvetica Neue Medium" panose="02000503000000020004"/>
              </a:defRPr>
            </a:pP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7" name="组合及处理数据"/>
          <p:cNvSpPr txBox="1"/>
          <p:nvPr/>
        </p:nvSpPr>
        <p:spPr>
          <a:xfrm>
            <a:off x="8857744" y="7044308"/>
            <a:ext cx="3441681" cy="532800"/>
          </a:xfrm>
          <a:prstGeom prst="rect">
            <a:avLst/>
          </a:prstGeom>
          <a:ln w="12700">
            <a:miter lim="400000"/>
          </a:ln>
        </p:spPr>
        <p:txBody>
          <a:bodyPr wrap="square" lIns="50800" tIns="50800" rIns="50800" bIns="50800" anchor="ctr">
            <a:spAutoFit/>
          </a:bodyPr>
          <a:lstStyle>
            <a:lvl1pPr indent="127000" algn="l">
              <a:defRPr sz="2800">
                <a:solidFill>
                  <a:srgbClr val="5E5E5E"/>
                </a:solidFill>
              </a:defRPr>
            </a:lvl1pPr>
          </a:lstStyle>
          <a:p>
            <a:pPr algn="ctr"/>
            <a:r>
              <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组合及处理数据</a:t>
            </a: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8" name="数据集 1"/>
          <p:cNvSpPr/>
          <p:nvPr/>
        </p:nvSpPr>
        <p:spPr>
          <a:xfrm>
            <a:off x="9037857" y="8081484"/>
            <a:ext cx="3187701" cy="864000"/>
          </a:xfrm>
          <a:prstGeom prst="rect">
            <a:avLst/>
          </a:prstGeom>
          <a:solidFill>
            <a:srgbClr val="0A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lang="zh-CN" altLang="en-US" sz="2800" b="1">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数据集 </a:t>
            </a:r>
            <a:r>
              <a:rPr lang="en-US" altLang="zh-CN"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1</a:t>
            </a:r>
            <a:endParaRPr lang="en-US" altLang="zh-CN"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9" name="数据集 2"/>
          <p:cNvSpPr/>
          <p:nvPr/>
        </p:nvSpPr>
        <p:spPr>
          <a:xfrm>
            <a:off x="9037857" y="9376605"/>
            <a:ext cx="3187701" cy="864000"/>
          </a:xfrm>
          <a:prstGeom prst="rect">
            <a:avLst/>
          </a:prstGeom>
          <a:solidFill>
            <a:srgbClr val="0A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数据集 2</a:t>
            </a:r>
            <a:endPar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0" name="数据集 3"/>
          <p:cNvSpPr/>
          <p:nvPr/>
        </p:nvSpPr>
        <p:spPr>
          <a:xfrm>
            <a:off x="9037857" y="10671726"/>
            <a:ext cx="3187701" cy="864000"/>
          </a:xfrm>
          <a:prstGeom prst="rect">
            <a:avLst/>
          </a:prstGeom>
          <a:solidFill>
            <a:srgbClr val="0A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数据集 3</a:t>
            </a:r>
            <a:endPar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1" name="数据集 4"/>
          <p:cNvSpPr/>
          <p:nvPr/>
        </p:nvSpPr>
        <p:spPr>
          <a:xfrm>
            <a:off x="9038141" y="11966847"/>
            <a:ext cx="3187701" cy="864000"/>
          </a:xfrm>
          <a:prstGeom prst="rect">
            <a:avLst/>
          </a:prstGeom>
          <a:solidFill>
            <a:srgbClr val="0A7BE0"/>
          </a:solidFill>
          <a:ln w="12700">
            <a:miter lim="400000"/>
          </a:ln>
        </p:spPr>
        <p:txBody>
          <a:bodyPr lIns="50800" tIns="50800" rIns="50800" bIns="50800" anchor="ctr"/>
          <a:lstStyle>
            <a:lvl1pPr defTabSz="825500">
              <a:defRPr sz="3100" b="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数据集 4</a:t>
            </a:r>
            <a:endPar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22" name="图像" descr="图像"/>
          <p:cNvPicPr>
            <a:picLocks noChangeAspect="1"/>
          </p:cNvPicPr>
          <p:nvPr/>
        </p:nvPicPr>
        <p:blipFill>
          <a:blip r:embed="rId2" cstate="screen"/>
          <a:srcRect/>
          <a:stretch>
            <a:fillRect/>
          </a:stretch>
        </p:blipFill>
        <p:spPr>
          <a:xfrm>
            <a:off x="10072453" y="5750869"/>
            <a:ext cx="1175941" cy="955735"/>
          </a:xfrm>
          <a:custGeom>
            <a:avLst/>
            <a:gdLst/>
            <a:ahLst/>
            <a:cxnLst>
              <a:cxn ang="0">
                <a:pos x="wd2" y="hd2"/>
              </a:cxn>
              <a:cxn ang="5400000">
                <a:pos x="wd2" y="hd2"/>
              </a:cxn>
              <a:cxn ang="10800000">
                <a:pos x="wd2" y="hd2"/>
              </a:cxn>
              <a:cxn ang="16200000">
                <a:pos x="wd2" y="hd2"/>
              </a:cxn>
            </a:cxnLst>
            <a:rect l="0" t="0" r="r" b="b"/>
            <a:pathLst>
              <a:path w="21600" h="21583" extrusionOk="0">
                <a:moveTo>
                  <a:pt x="5183" y="2"/>
                </a:moveTo>
                <a:cubicBezTo>
                  <a:pt x="936" y="16"/>
                  <a:pt x="899" y="126"/>
                  <a:pt x="510" y="584"/>
                </a:cubicBezTo>
                <a:cubicBezTo>
                  <a:pt x="11" y="1172"/>
                  <a:pt x="0" y="1342"/>
                  <a:pt x="0" y="10891"/>
                </a:cubicBezTo>
                <a:cubicBezTo>
                  <a:pt x="0" y="18223"/>
                  <a:pt x="23" y="19663"/>
                  <a:pt x="131" y="20176"/>
                </a:cubicBezTo>
                <a:cubicBezTo>
                  <a:pt x="293" y="20940"/>
                  <a:pt x="431" y="21200"/>
                  <a:pt x="795" y="21422"/>
                </a:cubicBezTo>
                <a:cubicBezTo>
                  <a:pt x="1059" y="21583"/>
                  <a:pt x="1912" y="21597"/>
                  <a:pt x="10862" y="21574"/>
                </a:cubicBezTo>
                <a:lnTo>
                  <a:pt x="20652" y="21556"/>
                </a:lnTo>
                <a:lnTo>
                  <a:pt x="20929" y="21287"/>
                </a:lnTo>
                <a:cubicBezTo>
                  <a:pt x="21085" y="21143"/>
                  <a:pt x="21304" y="20859"/>
                  <a:pt x="21410" y="20651"/>
                </a:cubicBezTo>
                <a:lnTo>
                  <a:pt x="21600" y="20274"/>
                </a:lnTo>
                <a:lnTo>
                  <a:pt x="21600" y="10846"/>
                </a:lnTo>
                <a:lnTo>
                  <a:pt x="21600" y="1427"/>
                </a:lnTo>
                <a:lnTo>
                  <a:pt x="21389" y="1032"/>
                </a:lnTo>
                <a:cubicBezTo>
                  <a:pt x="21259" y="799"/>
                  <a:pt x="20981" y="522"/>
                  <a:pt x="20696" y="342"/>
                </a:cubicBezTo>
                <a:lnTo>
                  <a:pt x="20215" y="38"/>
                </a:lnTo>
                <a:lnTo>
                  <a:pt x="11000" y="11"/>
                </a:lnTo>
                <a:cubicBezTo>
                  <a:pt x="8481" y="3"/>
                  <a:pt x="6599" y="-3"/>
                  <a:pt x="5183" y="2"/>
                </a:cubicBezTo>
                <a:close/>
                <a:moveTo>
                  <a:pt x="1946" y="2018"/>
                </a:moveTo>
                <a:lnTo>
                  <a:pt x="10753" y="2018"/>
                </a:lnTo>
                <a:cubicBezTo>
                  <a:pt x="19481" y="2018"/>
                  <a:pt x="19560" y="2020"/>
                  <a:pt x="19799" y="2251"/>
                </a:cubicBezTo>
                <a:lnTo>
                  <a:pt x="20040" y="2484"/>
                </a:lnTo>
                <a:lnTo>
                  <a:pt x="20018" y="4348"/>
                </a:lnTo>
                <a:cubicBezTo>
                  <a:pt x="19998" y="5989"/>
                  <a:pt x="19973" y="6248"/>
                  <a:pt x="19821" y="6455"/>
                </a:cubicBezTo>
                <a:cubicBezTo>
                  <a:pt x="19649" y="6689"/>
                  <a:pt x="19616" y="6688"/>
                  <a:pt x="10804" y="6688"/>
                </a:cubicBezTo>
                <a:cubicBezTo>
                  <a:pt x="2355" y="6688"/>
                  <a:pt x="1955" y="6681"/>
                  <a:pt x="1808" y="6481"/>
                </a:cubicBezTo>
                <a:cubicBezTo>
                  <a:pt x="1587" y="6182"/>
                  <a:pt x="1581" y="2654"/>
                  <a:pt x="1801" y="2269"/>
                </a:cubicBezTo>
                <a:lnTo>
                  <a:pt x="1946" y="2018"/>
                </a:lnTo>
                <a:close/>
                <a:moveTo>
                  <a:pt x="4046" y="8856"/>
                </a:moveTo>
                <a:cubicBezTo>
                  <a:pt x="5827" y="8856"/>
                  <a:pt x="6109" y="8883"/>
                  <a:pt x="6218" y="9045"/>
                </a:cubicBezTo>
                <a:cubicBezTo>
                  <a:pt x="6307" y="9175"/>
                  <a:pt x="6354" y="9707"/>
                  <a:pt x="6379" y="10819"/>
                </a:cubicBezTo>
                <a:cubicBezTo>
                  <a:pt x="6410" y="12215"/>
                  <a:pt x="6399" y="12433"/>
                  <a:pt x="6255" y="12630"/>
                </a:cubicBezTo>
                <a:cubicBezTo>
                  <a:pt x="6101" y="12838"/>
                  <a:pt x="5950" y="12845"/>
                  <a:pt x="3980" y="12845"/>
                </a:cubicBezTo>
                <a:cubicBezTo>
                  <a:pt x="2468" y="12845"/>
                  <a:pt x="1852" y="12809"/>
                  <a:pt x="1771" y="12710"/>
                </a:cubicBezTo>
                <a:cubicBezTo>
                  <a:pt x="1695" y="12616"/>
                  <a:pt x="1655" y="12056"/>
                  <a:pt x="1655" y="10909"/>
                </a:cubicBezTo>
                <a:cubicBezTo>
                  <a:pt x="1655" y="9436"/>
                  <a:pt x="1680" y="9211"/>
                  <a:pt x="1830" y="9045"/>
                </a:cubicBezTo>
                <a:cubicBezTo>
                  <a:pt x="1977" y="8881"/>
                  <a:pt x="2270" y="8856"/>
                  <a:pt x="4046" y="8856"/>
                </a:cubicBezTo>
                <a:close/>
                <a:moveTo>
                  <a:pt x="10774" y="8856"/>
                </a:moveTo>
                <a:lnTo>
                  <a:pt x="13071" y="8856"/>
                </a:lnTo>
                <a:lnTo>
                  <a:pt x="13253" y="9143"/>
                </a:lnTo>
                <a:cubicBezTo>
                  <a:pt x="13417" y="9399"/>
                  <a:pt x="13441" y="9614"/>
                  <a:pt x="13443" y="10945"/>
                </a:cubicBezTo>
                <a:cubicBezTo>
                  <a:pt x="13444" y="12164"/>
                  <a:pt x="13417" y="12485"/>
                  <a:pt x="13297" y="12648"/>
                </a:cubicBezTo>
                <a:cubicBezTo>
                  <a:pt x="13163" y="12829"/>
                  <a:pt x="12923" y="12845"/>
                  <a:pt x="10811" y="12845"/>
                </a:cubicBezTo>
                <a:cubicBezTo>
                  <a:pt x="9118" y="12845"/>
                  <a:pt x="8442" y="12809"/>
                  <a:pt x="8362" y="12710"/>
                </a:cubicBezTo>
                <a:cubicBezTo>
                  <a:pt x="8206" y="12519"/>
                  <a:pt x="8206" y="9182"/>
                  <a:pt x="8362" y="8991"/>
                </a:cubicBezTo>
                <a:cubicBezTo>
                  <a:pt x="8442" y="8892"/>
                  <a:pt x="9112" y="8856"/>
                  <a:pt x="10774" y="8856"/>
                </a:cubicBezTo>
                <a:close/>
                <a:moveTo>
                  <a:pt x="17649" y="8856"/>
                </a:moveTo>
                <a:cubicBezTo>
                  <a:pt x="20231" y="8856"/>
                  <a:pt x="20031" y="8672"/>
                  <a:pt x="20033" y="10936"/>
                </a:cubicBezTo>
                <a:cubicBezTo>
                  <a:pt x="20033" y="12406"/>
                  <a:pt x="20020" y="12525"/>
                  <a:pt x="19836" y="12683"/>
                </a:cubicBezTo>
                <a:cubicBezTo>
                  <a:pt x="19677" y="12820"/>
                  <a:pt x="19252" y="12845"/>
                  <a:pt x="17627" y="12845"/>
                </a:cubicBezTo>
                <a:cubicBezTo>
                  <a:pt x="15799" y="12845"/>
                  <a:pt x="15609" y="12828"/>
                  <a:pt x="15469" y="12639"/>
                </a:cubicBezTo>
                <a:cubicBezTo>
                  <a:pt x="15341" y="12465"/>
                  <a:pt x="15309" y="12159"/>
                  <a:pt x="15309" y="10783"/>
                </a:cubicBezTo>
                <a:cubicBezTo>
                  <a:pt x="15309" y="9652"/>
                  <a:pt x="15349" y="9085"/>
                  <a:pt x="15425" y="8991"/>
                </a:cubicBezTo>
                <a:cubicBezTo>
                  <a:pt x="15506" y="8892"/>
                  <a:pt x="16127" y="8856"/>
                  <a:pt x="17649" y="8856"/>
                </a:cubicBezTo>
                <a:close/>
                <a:moveTo>
                  <a:pt x="3988" y="15014"/>
                </a:moveTo>
                <a:cubicBezTo>
                  <a:pt x="4314" y="15014"/>
                  <a:pt x="4596" y="15014"/>
                  <a:pt x="4840" y="15014"/>
                </a:cubicBezTo>
                <a:cubicBezTo>
                  <a:pt x="6551" y="15009"/>
                  <a:pt x="6393" y="15137"/>
                  <a:pt x="6393" y="17398"/>
                </a:cubicBezTo>
                <a:cubicBezTo>
                  <a:pt x="6393" y="19114"/>
                  <a:pt x="6377" y="19335"/>
                  <a:pt x="6226" y="19504"/>
                </a:cubicBezTo>
                <a:cubicBezTo>
                  <a:pt x="6078" y="19667"/>
                  <a:pt x="5782" y="19692"/>
                  <a:pt x="4009" y="19692"/>
                </a:cubicBezTo>
                <a:cubicBezTo>
                  <a:pt x="2117" y="19692"/>
                  <a:pt x="1949" y="19678"/>
                  <a:pt x="1801" y="19477"/>
                </a:cubicBezTo>
                <a:cubicBezTo>
                  <a:pt x="1660" y="19286"/>
                  <a:pt x="1651" y="19027"/>
                  <a:pt x="1677" y="17326"/>
                </a:cubicBezTo>
                <a:cubicBezTo>
                  <a:pt x="1698" y="15899"/>
                  <a:pt x="1736" y="15341"/>
                  <a:pt x="1830" y="15202"/>
                </a:cubicBezTo>
                <a:cubicBezTo>
                  <a:pt x="1941" y="15037"/>
                  <a:pt x="2212" y="15014"/>
                  <a:pt x="3988" y="15014"/>
                </a:cubicBezTo>
                <a:close/>
                <a:moveTo>
                  <a:pt x="10913" y="15031"/>
                </a:moveTo>
                <a:cubicBezTo>
                  <a:pt x="12069" y="15054"/>
                  <a:pt x="13210" y="15122"/>
                  <a:pt x="13290" y="15220"/>
                </a:cubicBezTo>
                <a:cubicBezTo>
                  <a:pt x="13377" y="15327"/>
                  <a:pt x="13411" y="15899"/>
                  <a:pt x="13428" y="17299"/>
                </a:cubicBezTo>
                <a:cubicBezTo>
                  <a:pt x="13450" y="19102"/>
                  <a:pt x="13441" y="19246"/>
                  <a:pt x="13268" y="19459"/>
                </a:cubicBezTo>
                <a:cubicBezTo>
                  <a:pt x="13092" y="19675"/>
                  <a:pt x="12957" y="19692"/>
                  <a:pt x="10818" y="19692"/>
                </a:cubicBezTo>
                <a:cubicBezTo>
                  <a:pt x="8745" y="19692"/>
                  <a:pt x="8546" y="19677"/>
                  <a:pt x="8405" y="19486"/>
                </a:cubicBezTo>
                <a:cubicBezTo>
                  <a:pt x="8274" y="19308"/>
                  <a:pt x="8252" y="18975"/>
                  <a:pt x="8252" y="17263"/>
                </a:cubicBezTo>
                <a:cubicBezTo>
                  <a:pt x="8252" y="15360"/>
                  <a:pt x="8264" y="15247"/>
                  <a:pt x="8442" y="15130"/>
                </a:cubicBezTo>
                <a:cubicBezTo>
                  <a:pt x="8584" y="15036"/>
                  <a:pt x="9757" y="15009"/>
                  <a:pt x="10913" y="15031"/>
                </a:cubicBezTo>
                <a:close/>
                <a:moveTo>
                  <a:pt x="16497" y="15112"/>
                </a:moveTo>
                <a:cubicBezTo>
                  <a:pt x="16785" y="15111"/>
                  <a:pt x="17158" y="15115"/>
                  <a:pt x="17642" y="15121"/>
                </a:cubicBezTo>
                <a:cubicBezTo>
                  <a:pt x="18785" y="15136"/>
                  <a:pt x="19766" y="15189"/>
                  <a:pt x="19814" y="15247"/>
                </a:cubicBezTo>
                <a:cubicBezTo>
                  <a:pt x="19862" y="15305"/>
                  <a:pt x="19916" y="16246"/>
                  <a:pt x="19938" y="17335"/>
                </a:cubicBezTo>
                <a:cubicBezTo>
                  <a:pt x="19978" y="19308"/>
                  <a:pt x="19980" y="19317"/>
                  <a:pt x="19763" y="19504"/>
                </a:cubicBezTo>
                <a:cubicBezTo>
                  <a:pt x="19578" y="19663"/>
                  <a:pt x="19253" y="19692"/>
                  <a:pt x="17583" y="19692"/>
                </a:cubicBezTo>
                <a:cubicBezTo>
                  <a:pt x="15800" y="19692"/>
                  <a:pt x="15609" y="19675"/>
                  <a:pt x="15469" y="19486"/>
                </a:cubicBezTo>
                <a:cubicBezTo>
                  <a:pt x="15339" y="19309"/>
                  <a:pt x="15309" y="18986"/>
                  <a:pt x="15309" y="17398"/>
                </a:cubicBezTo>
                <a:cubicBezTo>
                  <a:pt x="15309" y="15992"/>
                  <a:pt x="15345" y="15459"/>
                  <a:pt x="15440" y="15300"/>
                </a:cubicBezTo>
                <a:cubicBezTo>
                  <a:pt x="15528" y="15152"/>
                  <a:pt x="15632" y="15114"/>
                  <a:pt x="16497" y="15112"/>
                </a:cubicBezTo>
                <a:close/>
              </a:path>
            </a:pathLst>
          </a:custGeom>
          <a:ln w="12700">
            <a:miter lim="400000"/>
            <a:headEnd/>
            <a:tailEnd/>
          </a:ln>
        </p:spPr>
      </p:pic>
      <p:pic>
        <p:nvPicPr>
          <p:cNvPr id="33" name="图像" descr="图像"/>
          <p:cNvPicPr>
            <a:picLocks noChangeAspect="1"/>
          </p:cNvPicPr>
          <p:nvPr/>
        </p:nvPicPr>
        <p:blipFill>
          <a:blip r:embed="rId3" cstate="screen"/>
          <a:srcRect/>
          <a:stretch>
            <a:fillRect/>
          </a:stretch>
        </p:blipFill>
        <p:spPr>
          <a:xfrm>
            <a:off x="15053591" y="5795976"/>
            <a:ext cx="1108182" cy="1080000"/>
          </a:xfrm>
          <a:custGeom>
            <a:avLst/>
            <a:gdLst/>
            <a:ahLst/>
            <a:cxnLst>
              <a:cxn ang="0">
                <a:pos x="wd2" y="hd2"/>
              </a:cxn>
              <a:cxn ang="5400000">
                <a:pos x="wd2" y="hd2"/>
              </a:cxn>
              <a:cxn ang="10800000">
                <a:pos x="wd2" y="hd2"/>
              </a:cxn>
              <a:cxn ang="16200000">
                <a:pos x="wd2" y="hd2"/>
              </a:cxn>
            </a:cxnLst>
            <a:rect l="0" t="0" r="r" b="b"/>
            <a:pathLst>
              <a:path w="21598" h="21588" extrusionOk="0">
                <a:moveTo>
                  <a:pt x="17764" y="0"/>
                </a:moveTo>
                <a:cubicBezTo>
                  <a:pt x="15554" y="0"/>
                  <a:pt x="15417" y="13"/>
                  <a:pt x="15315" y="209"/>
                </a:cubicBezTo>
                <a:cubicBezTo>
                  <a:pt x="15242" y="348"/>
                  <a:pt x="15205" y="3576"/>
                  <a:pt x="15205" y="9921"/>
                </a:cubicBezTo>
                <a:cubicBezTo>
                  <a:pt x="15205" y="17169"/>
                  <a:pt x="15177" y="19452"/>
                  <a:pt x="15082" y="19550"/>
                </a:cubicBezTo>
                <a:cubicBezTo>
                  <a:pt x="14916" y="19720"/>
                  <a:pt x="13607" y="19720"/>
                  <a:pt x="13441" y="19550"/>
                </a:cubicBezTo>
                <a:cubicBezTo>
                  <a:pt x="13346" y="19453"/>
                  <a:pt x="13317" y="17907"/>
                  <a:pt x="13317" y="13263"/>
                </a:cubicBezTo>
                <a:cubicBezTo>
                  <a:pt x="13317" y="9524"/>
                  <a:pt x="13278" y="7001"/>
                  <a:pt x="13215" y="6833"/>
                </a:cubicBezTo>
                <a:lnTo>
                  <a:pt x="13113" y="6557"/>
                </a:lnTo>
                <a:lnTo>
                  <a:pt x="10803" y="6557"/>
                </a:lnTo>
                <a:cubicBezTo>
                  <a:pt x="8630" y="6557"/>
                  <a:pt x="8492" y="6570"/>
                  <a:pt x="8390" y="6766"/>
                </a:cubicBezTo>
                <a:cubicBezTo>
                  <a:pt x="8319" y="6902"/>
                  <a:pt x="8281" y="9091"/>
                  <a:pt x="8281" y="13121"/>
                </a:cubicBezTo>
                <a:cubicBezTo>
                  <a:pt x="8281" y="17150"/>
                  <a:pt x="8250" y="19339"/>
                  <a:pt x="8179" y="19475"/>
                </a:cubicBezTo>
                <a:cubicBezTo>
                  <a:pt x="8086" y="19652"/>
                  <a:pt x="7950" y="19677"/>
                  <a:pt x="7289" y="19677"/>
                </a:cubicBezTo>
                <a:cubicBezTo>
                  <a:pt x="6862" y="19677"/>
                  <a:pt x="6481" y="19635"/>
                  <a:pt x="6444" y="19573"/>
                </a:cubicBezTo>
                <a:cubicBezTo>
                  <a:pt x="6406" y="19511"/>
                  <a:pt x="6354" y="17851"/>
                  <a:pt x="6327" y="15887"/>
                </a:cubicBezTo>
                <a:cubicBezTo>
                  <a:pt x="6300" y="13923"/>
                  <a:pt x="6264" y="12253"/>
                  <a:pt x="6240" y="12179"/>
                </a:cubicBezTo>
                <a:cubicBezTo>
                  <a:pt x="6179" y="11990"/>
                  <a:pt x="1671" y="11983"/>
                  <a:pt x="1487" y="12171"/>
                </a:cubicBezTo>
                <a:cubicBezTo>
                  <a:pt x="1395" y="12266"/>
                  <a:pt x="1360" y="13172"/>
                  <a:pt x="1356" y="15535"/>
                </a:cubicBezTo>
                <a:cubicBezTo>
                  <a:pt x="1352" y="17313"/>
                  <a:pt x="1316" y="18962"/>
                  <a:pt x="1276" y="19199"/>
                </a:cubicBezTo>
                <a:cubicBezTo>
                  <a:pt x="1204" y="19618"/>
                  <a:pt x="1193" y="19629"/>
                  <a:pt x="736" y="19662"/>
                </a:cubicBezTo>
                <a:cubicBezTo>
                  <a:pt x="73" y="19711"/>
                  <a:pt x="0" y="19807"/>
                  <a:pt x="0" y="20657"/>
                </a:cubicBezTo>
                <a:cubicBezTo>
                  <a:pt x="0" y="21242"/>
                  <a:pt x="36" y="21413"/>
                  <a:pt x="182" y="21501"/>
                </a:cubicBezTo>
                <a:cubicBezTo>
                  <a:pt x="305" y="21575"/>
                  <a:pt x="3833" y="21600"/>
                  <a:pt x="10883" y="21584"/>
                </a:cubicBezTo>
                <a:cubicBezTo>
                  <a:pt x="20098" y="21562"/>
                  <a:pt x="21409" y="21546"/>
                  <a:pt x="21496" y="21404"/>
                </a:cubicBezTo>
                <a:cubicBezTo>
                  <a:pt x="21551" y="21315"/>
                  <a:pt x="21597" y="20963"/>
                  <a:pt x="21598" y="20627"/>
                </a:cubicBezTo>
                <a:cubicBezTo>
                  <a:pt x="21600" y="19907"/>
                  <a:pt x="21439" y="19677"/>
                  <a:pt x="20920" y="19677"/>
                </a:cubicBezTo>
                <a:cubicBezTo>
                  <a:pt x="20201" y="19677"/>
                  <a:pt x="20235" y="20253"/>
                  <a:pt x="20235" y="9771"/>
                </a:cubicBezTo>
                <a:cubicBezTo>
                  <a:pt x="20235" y="4584"/>
                  <a:pt x="20204" y="266"/>
                  <a:pt x="20169" y="172"/>
                </a:cubicBezTo>
                <a:cubicBezTo>
                  <a:pt x="20114" y="24"/>
                  <a:pt x="19805" y="0"/>
                  <a:pt x="17764" y="0"/>
                </a:cubicBezTo>
                <a:close/>
                <a:moveTo>
                  <a:pt x="17385" y="1996"/>
                </a:moveTo>
                <a:cubicBezTo>
                  <a:pt x="17451" y="1980"/>
                  <a:pt x="17551" y="1988"/>
                  <a:pt x="17713" y="2011"/>
                </a:cubicBezTo>
                <a:cubicBezTo>
                  <a:pt x="18391" y="2106"/>
                  <a:pt x="18333" y="1298"/>
                  <a:pt x="18333" y="10773"/>
                </a:cubicBezTo>
                <a:cubicBezTo>
                  <a:pt x="18333" y="18180"/>
                  <a:pt x="18315" y="19236"/>
                  <a:pt x="18209" y="19341"/>
                </a:cubicBezTo>
                <a:cubicBezTo>
                  <a:pt x="18142" y="19406"/>
                  <a:pt x="17935" y="19489"/>
                  <a:pt x="17749" y="19520"/>
                </a:cubicBezTo>
                <a:cubicBezTo>
                  <a:pt x="17108" y="19626"/>
                  <a:pt x="17155" y="20263"/>
                  <a:pt x="17159" y="10728"/>
                </a:cubicBezTo>
                <a:cubicBezTo>
                  <a:pt x="17162" y="4817"/>
                  <a:pt x="17185" y="2241"/>
                  <a:pt x="17246" y="2123"/>
                </a:cubicBezTo>
                <a:cubicBezTo>
                  <a:pt x="17284" y="2050"/>
                  <a:pt x="17319" y="2013"/>
                  <a:pt x="17385" y="1996"/>
                </a:cubicBezTo>
                <a:close/>
                <a:moveTo>
                  <a:pt x="10708" y="8456"/>
                </a:moveTo>
                <a:cubicBezTo>
                  <a:pt x="10865" y="8438"/>
                  <a:pt x="11039" y="8463"/>
                  <a:pt x="11211" y="8530"/>
                </a:cubicBezTo>
                <a:lnTo>
                  <a:pt x="11415" y="8613"/>
                </a:lnTo>
                <a:lnTo>
                  <a:pt x="11415" y="13995"/>
                </a:lnTo>
                <a:lnTo>
                  <a:pt x="11415" y="19386"/>
                </a:lnTo>
                <a:lnTo>
                  <a:pt x="11240" y="19513"/>
                </a:lnTo>
                <a:cubicBezTo>
                  <a:pt x="10947" y="19723"/>
                  <a:pt x="10489" y="19680"/>
                  <a:pt x="10292" y="19423"/>
                </a:cubicBezTo>
                <a:cubicBezTo>
                  <a:pt x="10127" y="19207"/>
                  <a:pt x="10125" y="19145"/>
                  <a:pt x="10125" y="14010"/>
                </a:cubicBezTo>
                <a:lnTo>
                  <a:pt x="10125" y="8807"/>
                </a:lnTo>
                <a:lnTo>
                  <a:pt x="10307" y="8627"/>
                </a:lnTo>
                <a:cubicBezTo>
                  <a:pt x="10408" y="8530"/>
                  <a:pt x="10551" y="8473"/>
                  <a:pt x="10708" y="8456"/>
                </a:cubicBezTo>
                <a:close/>
                <a:moveTo>
                  <a:pt x="3841" y="13980"/>
                </a:moveTo>
                <a:cubicBezTo>
                  <a:pt x="4048" y="13974"/>
                  <a:pt x="4254" y="14010"/>
                  <a:pt x="4352" y="14093"/>
                </a:cubicBezTo>
                <a:cubicBezTo>
                  <a:pt x="4441" y="14169"/>
                  <a:pt x="4461" y="14691"/>
                  <a:pt x="4461" y="16791"/>
                </a:cubicBezTo>
                <a:cubicBezTo>
                  <a:pt x="4461" y="19382"/>
                  <a:pt x="4465" y="19384"/>
                  <a:pt x="4286" y="19513"/>
                </a:cubicBezTo>
                <a:cubicBezTo>
                  <a:pt x="4187" y="19584"/>
                  <a:pt x="3965" y="19647"/>
                  <a:pt x="3798" y="19647"/>
                </a:cubicBezTo>
                <a:cubicBezTo>
                  <a:pt x="3557" y="19647"/>
                  <a:pt x="3467" y="19601"/>
                  <a:pt x="3353" y="19423"/>
                </a:cubicBezTo>
                <a:cubicBezTo>
                  <a:pt x="3225" y="19223"/>
                  <a:pt x="3206" y="18925"/>
                  <a:pt x="3185" y="16739"/>
                </a:cubicBezTo>
                <a:cubicBezTo>
                  <a:pt x="3162" y="14332"/>
                  <a:pt x="3164" y="14285"/>
                  <a:pt x="3331" y="14130"/>
                </a:cubicBezTo>
                <a:cubicBezTo>
                  <a:pt x="3427" y="14041"/>
                  <a:pt x="3635" y="13987"/>
                  <a:pt x="3841" y="13980"/>
                </a:cubicBezTo>
                <a:close/>
              </a:path>
            </a:pathLst>
          </a:custGeom>
          <a:ln w="12700">
            <a:miter lim="400000"/>
            <a:headEnd/>
            <a:tailEnd/>
          </a:ln>
        </p:spPr>
      </p:pic>
      <p:sp>
        <p:nvSpPr>
          <p:cNvPr id="35" name="仪表板"/>
          <p:cNvSpPr txBox="1"/>
          <p:nvPr/>
        </p:nvSpPr>
        <p:spPr>
          <a:xfrm>
            <a:off x="13686807" y="7140339"/>
            <a:ext cx="3841751" cy="430887"/>
          </a:xfrm>
          <a:prstGeom prst="rect">
            <a:avLst/>
          </a:prstGeom>
          <a:ln w="12700">
            <a:miter lim="400000"/>
          </a:ln>
        </p:spPr>
        <p:txBody>
          <a:bodyPr wrap="square" lIns="0" tIns="0" rIns="0" bIns="0" anchor="ctr">
            <a:spAutoFit/>
          </a:bodyPr>
          <a:lstStyle>
            <a:lvl1pPr indent="127000" algn="l">
              <a:defRPr sz="2800">
                <a:solidFill>
                  <a:srgbClr val="5E5E5E"/>
                </a:solidFill>
              </a:defRPr>
            </a:lvl1pPr>
          </a:lstStyle>
          <a:p>
            <a:pPr algn="ctr"/>
            <a:r>
              <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仪表板</a:t>
            </a:r>
            <a:r>
              <a:rPr lang="zh-CN" altLang="en-US"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创建与管理</a:t>
            </a: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6" name="数据大屏"/>
          <p:cNvSpPr txBox="1"/>
          <p:nvPr/>
        </p:nvSpPr>
        <p:spPr>
          <a:xfrm>
            <a:off x="17412650" y="7140340"/>
            <a:ext cx="4094424" cy="430887"/>
          </a:xfrm>
          <a:prstGeom prst="rect">
            <a:avLst/>
          </a:prstGeom>
          <a:ln w="12700">
            <a:miter lim="400000"/>
          </a:ln>
        </p:spPr>
        <p:txBody>
          <a:bodyPr wrap="square" lIns="0" tIns="0" rIns="0" bIns="0" anchor="ctr">
            <a:spAutoFit/>
          </a:bodyPr>
          <a:lstStyle>
            <a:lvl1pPr indent="127000" algn="l">
              <a:defRPr sz="2800">
                <a:solidFill>
                  <a:srgbClr val="5E5E5E"/>
                </a:solidFill>
              </a:defRPr>
            </a:lvl1pPr>
          </a:lstStyle>
          <a:p>
            <a:pPr algn="ctr"/>
            <a:r>
              <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数据大屏</a:t>
            </a:r>
            <a:r>
              <a:rPr lang="zh-CN" altLang="en-US"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创建与管理</a:t>
            </a: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 name="右箭头 1"/>
          <p:cNvSpPr/>
          <p:nvPr/>
        </p:nvSpPr>
        <p:spPr>
          <a:xfrm>
            <a:off x="12867010" y="8705065"/>
            <a:ext cx="777280" cy="1182013"/>
          </a:xfrm>
          <a:prstGeom prst="rightArrow">
            <a:avLst/>
          </a:prstGeom>
          <a:solidFill>
            <a:srgbClr val="0A7BE0"/>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u="none" strike="noStrike" cap="none" spc="0" normalizeH="0" baseline="0">
              <a:ln>
                <a:noFill/>
              </a:ln>
              <a:solidFill>
                <a:srgbClr val="FFFFFF"/>
              </a:solidFill>
              <a:effectLst/>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Medium" panose="02000503000000020004"/>
            </a:endParaRPr>
          </a:p>
        </p:txBody>
      </p:sp>
      <p:cxnSp>
        <p:nvCxnSpPr>
          <p:cNvPr id="39" name="肘形连接符 38"/>
          <p:cNvCxnSpPr>
            <a:stCxn id="13" idx="3"/>
          </p:cNvCxnSpPr>
          <p:nvPr/>
        </p:nvCxnSpPr>
        <p:spPr>
          <a:xfrm flipV="1">
            <a:off x="6472266" y="8427958"/>
            <a:ext cx="2556000" cy="1368000"/>
          </a:xfrm>
          <a:prstGeom prst="bentConnector3">
            <a:avLst>
              <a:gd name="adj1" fmla="val 50000"/>
            </a:avLst>
          </a:prstGeom>
          <a:solidFill>
            <a:srgbClr val="0A7BE0"/>
          </a:solidFill>
          <a:ln w="50800" cap="flat">
            <a:solidFill>
              <a:schemeClr val="accent1">
                <a:alpha val="85451"/>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41" name="直线箭头连接符 40"/>
          <p:cNvCxnSpPr/>
          <p:nvPr/>
        </p:nvCxnSpPr>
        <p:spPr>
          <a:xfrm>
            <a:off x="6446867" y="8433771"/>
            <a:ext cx="1263375" cy="0"/>
          </a:xfrm>
          <a:prstGeom prst="straightConnector1">
            <a:avLst/>
          </a:prstGeom>
          <a:solidFill>
            <a:srgbClr val="0A7BE0"/>
          </a:solidFill>
          <a:ln w="50800" cap="flat">
            <a:solidFill>
              <a:schemeClr val="accent1">
                <a:alpha val="85451"/>
              </a:schemeClr>
            </a:solidFill>
            <a:prstDash val="solid"/>
            <a:miter lim="400000"/>
            <a:tailEnd type="none"/>
          </a:ln>
        </p:spPr>
        <p:style>
          <a:lnRef idx="0">
            <a:srgbClr val="FFFFFF"/>
          </a:lnRef>
          <a:fillRef idx="0">
            <a:srgbClr val="FFFFFF"/>
          </a:fillRef>
          <a:effectRef idx="0">
            <a:srgbClr val="FFFFFF"/>
          </a:effectRef>
          <a:fontRef idx="none"/>
        </p:style>
      </p:cxnSp>
      <p:cxnSp>
        <p:nvCxnSpPr>
          <p:cNvPr id="47" name="肘形连接符 46"/>
          <p:cNvCxnSpPr/>
          <p:nvPr/>
        </p:nvCxnSpPr>
        <p:spPr>
          <a:xfrm flipV="1">
            <a:off x="6472266" y="9826658"/>
            <a:ext cx="2556000" cy="1278622"/>
          </a:xfrm>
          <a:prstGeom prst="bentConnector3">
            <a:avLst>
              <a:gd name="adj1" fmla="val 82117"/>
            </a:avLst>
          </a:prstGeom>
          <a:solidFill>
            <a:srgbClr val="0A7BE0"/>
          </a:solidFill>
          <a:ln w="50800" cap="flat">
            <a:solidFill>
              <a:schemeClr val="accent1">
                <a:alpha val="85451"/>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57" name="直线箭头连接符 56"/>
          <p:cNvCxnSpPr/>
          <p:nvPr/>
        </p:nvCxnSpPr>
        <p:spPr>
          <a:xfrm>
            <a:off x="6472265" y="11117980"/>
            <a:ext cx="2556000" cy="0"/>
          </a:xfrm>
          <a:prstGeom prst="straightConnector1">
            <a:avLst/>
          </a:prstGeom>
          <a:solidFill>
            <a:srgbClr val="0A7BE0"/>
          </a:solidFill>
          <a:ln w="50800" cap="flat">
            <a:solidFill>
              <a:schemeClr val="accent1">
                <a:alpha val="85451"/>
              </a:schemeClr>
            </a:solidFill>
            <a:prstDash val="solid"/>
            <a:miter lim="400000"/>
            <a:tailEnd type="triangle"/>
          </a:ln>
        </p:spPr>
        <p:style>
          <a:lnRef idx="0">
            <a:srgbClr val="FFFFFF"/>
          </a:lnRef>
          <a:fillRef idx="0">
            <a:srgbClr val="FFFFFF"/>
          </a:fillRef>
          <a:effectRef idx="0">
            <a:srgbClr val="FFFFFF"/>
          </a:effectRef>
          <a:fontRef idx="none"/>
        </p:style>
      </p:cxnSp>
      <p:cxnSp>
        <p:nvCxnSpPr>
          <p:cNvPr id="60" name="直线箭头连接符 59"/>
          <p:cNvCxnSpPr>
            <a:endCxn id="21" idx="1"/>
          </p:cNvCxnSpPr>
          <p:nvPr/>
        </p:nvCxnSpPr>
        <p:spPr>
          <a:xfrm>
            <a:off x="6294467" y="12373704"/>
            <a:ext cx="2743674" cy="25143"/>
          </a:xfrm>
          <a:prstGeom prst="straightConnector1">
            <a:avLst/>
          </a:prstGeom>
          <a:solidFill>
            <a:srgbClr val="0A7BE0"/>
          </a:solidFill>
          <a:ln w="50800" cap="flat">
            <a:solidFill>
              <a:schemeClr val="accent1">
                <a:alpha val="85451"/>
              </a:schemeClr>
            </a:solidFill>
            <a:prstDash val="solid"/>
            <a:miter lim="400000"/>
            <a:tailEnd type="triangle"/>
          </a:ln>
        </p:spPr>
        <p:style>
          <a:lnRef idx="0">
            <a:srgbClr val="FFFFFF"/>
          </a:lnRef>
          <a:fillRef idx="0">
            <a:srgbClr val="FFFFFF"/>
          </a:fillRef>
          <a:effectRef idx="0">
            <a:srgbClr val="FFFFFF"/>
          </a:effectRef>
          <a:fontRef idx="none"/>
        </p:style>
      </p:cxnSp>
      <p:pic>
        <p:nvPicPr>
          <p:cNvPr id="34" name="图像" descr="图像"/>
          <p:cNvPicPr>
            <a:picLocks noChangeAspect="1"/>
          </p:cNvPicPr>
          <p:nvPr/>
        </p:nvPicPr>
        <p:blipFill>
          <a:blip r:embed="rId4" cstate="screen"/>
          <a:srcRect/>
          <a:stretch>
            <a:fillRect/>
          </a:stretch>
        </p:blipFill>
        <p:spPr>
          <a:xfrm>
            <a:off x="18967276" y="5880576"/>
            <a:ext cx="1055147" cy="1008000"/>
          </a:xfrm>
          <a:custGeom>
            <a:avLst/>
            <a:gdLst/>
            <a:ahLst/>
            <a:cxnLst>
              <a:cxn ang="0">
                <a:pos x="wd2" y="hd2"/>
              </a:cxn>
              <a:cxn ang="5400000">
                <a:pos x="wd2" y="hd2"/>
              </a:cxn>
              <a:cxn ang="10800000">
                <a:pos x="wd2" y="hd2"/>
              </a:cxn>
              <a:cxn ang="16200000">
                <a:pos x="wd2" y="hd2"/>
              </a:cxn>
            </a:cxnLst>
            <a:rect l="0" t="0" r="r" b="b"/>
            <a:pathLst>
              <a:path w="21548" h="21593" extrusionOk="0">
                <a:moveTo>
                  <a:pt x="10413" y="2"/>
                </a:moveTo>
                <a:cubicBezTo>
                  <a:pt x="5801" y="8"/>
                  <a:pt x="1254" y="30"/>
                  <a:pt x="1067" y="63"/>
                </a:cubicBezTo>
                <a:cubicBezTo>
                  <a:pt x="776" y="114"/>
                  <a:pt x="687" y="159"/>
                  <a:pt x="478" y="391"/>
                </a:cubicBezTo>
                <a:cubicBezTo>
                  <a:pt x="344" y="539"/>
                  <a:pt x="195" y="678"/>
                  <a:pt x="144" y="696"/>
                </a:cubicBezTo>
                <a:cubicBezTo>
                  <a:pt x="22" y="739"/>
                  <a:pt x="-45" y="1340"/>
                  <a:pt x="35" y="1650"/>
                </a:cubicBezTo>
                <a:cubicBezTo>
                  <a:pt x="107" y="1934"/>
                  <a:pt x="504" y="2363"/>
                  <a:pt x="784" y="2458"/>
                </a:cubicBezTo>
                <a:cubicBezTo>
                  <a:pt x="900" y="2498"/>
                  <a:pt x="1048" y="2565"/>
                  <a:pt x="1111" y="2611"/>
                </a:cubicBezTo>
                <a:cubicBezTo>
                  <a:pt x="1174" y="2656"/>
                  <a:pt x="1352" y="2695"/>
                  <a:pt x="1504" y="2695"/>
                </a:cubicBezTo>
                <a:cubicBezTo>
                  <a:pt x="1721" y="2695"/>
                  <a:pt x="1789" y="2719"/>
                  <a:pt x="1838" y="2817"/>
                </a:cubicBezTo>
                <a:cubicBezTo>
                  <a:pt x="1882" y="2902"/>
                  <a:pt x="1902" y="4424"/>
                  <a:pt x="1904" y="7775"/>
                </a:cubicBezTo>
                <a:cubicBezTo>
                  <a:pt x="1906" y="13821"/>
                  <a:pt x="1904" y="13673"/>
                  <a:pt x="2027" y="13901"/>
                </a:cubicBezTo>
                <a:cubicBezTo>
                  <a:pt x="2082" y="14002"/>
                  <a:pt x="2197" y="14235"/>
                  <a:pt x="2282" y="14420"/>
                </a:cubicBezTo>
                <a:cubicBezTo>
                  <a:pt x="2367" y="14605"/>
                  <a:pt x="2490" y="14802"/>
                  <a:pt x="2558" y="14862"/>
                </a:cubicBezTo>
                <a:cubicBezTo>
                  <a:pt x="2900" y="15169"/>
                  <a:pt x="3152" y="15335"/>
                  <a:pt x="3278" y="15335"/>
                </a:cubicBezTo>
                <a:cubicBezTo>
                  <a:pt x="3355" y="15335"/>
                  <a:pt x="3542" y="15397"/>
                  <a:pt x="3693" y="15473"/>
                </a:cubicBezTo>
                <a:cubicBezTo>
                  <a:pt x="3964" y="15609"/>
                  <a:pt x="3985" y="15610"/>
                  <a:pt x="6631" y="15610"/>
                </a:cubicBezTo>
                <a:cubicBezTo>
                  <a:pt x="9226" y="15610"/>
                  <a:pt x="9296" y="15615"/>
                  <a:pt x="9358" y="15732"/>
                </a:cubicBezTo>
                <a:cubicBezTo>
                  <a:pt x="9398" y="15806"/>
                  <a:pt x="9437" y="16390"/>
                  <a:pt x="9453" y="17243"/>
                </a:cubicBezTo>
                <a:cubicBezTo>
                  <a:pt x="9477" y="18515"/>
                  <a:pt x="9467" y="18651"/>
                  <a:pt x="9373" y="18761"/>
                </a:cubicBezTo>
                <a:cubicBezTo>
                  <a:pt x="9274" y="18875"/>
                  <a:pt x="9186" y="18875"/>
                  <a:pt x="7547" y="18875"/>
                </a:cubicBezTo>
                <a:cubicBezTo>
                  <a:pt x="6581" y="18875"/>
                  <a:pt x="5730" y="18902"/>
                  <a:pt x="5613" y="18936"/>
                </a:cubicBezTo>
                <a:cubicBezTo>
                  <a:pt x="5417" y="18993"/>
                  <a:pt x="4945" y="19471"/>
                  <a:pt x="4806" y="19745"/>
                </a:cubicBezTo>
                <a:cubicBezTo>
                  <a:pt x="4736" y="19881"/>
                  <a:pt x="4733" y="20258"/>
                  <a:pt x="4806" y="20531"/>
                </a:cubicBezTo>
                <a:cubicBezTo>
                  <a:pt x="4869" y="20771"/>
                  <a:pt x="5241" y="21263"/>
                  <a:pt x="5358" y="21263"/>
                </a:cubicBezTo>
                <a:cubicBezTo>
                  <a:pt x="5399" y="21263"/>
                  <a:pt x="5507" y="21317"/>
                  <a:pt x="5598" y="21393"/>
                </a:cubicBezTo>
                <a:lnTo>
                  <a:pt x="5766" y="21538"/>
                </a:lnTo>
                <a:lnTo>
                  <a:pt x="9926" y="21553"/>
                </a:lnTo>
                <a:cubicBezTo>
                  <a:pt x="12215" y="21562"/>
                  <a:pt x="14171" y="21575"/>
                  <a:pt x="14267" y="21583"/>
                </a:cubicBezTo>
                <a:cubicBezTo>
                  <a:pt x="14363" y="21592"/>
                  <a:pt x="14725" y="21596"/>
                  <a:pt x="15067" y="21591"/>
                </a:cubicBezTo>
                <a:cubicBezTo>
                  <a:pt x="15624" y="21583"/>
                  <a:pt x="15703" y="21560"/>
                  <a:pt x="15867" y="21431"/>
                </a:cubicBezTo>
                <a:cubicBezTo>
                  <a:pt x="16104" y="21245"/>
                  <a:pt x="16420" y="20935"/>
                  <a:pt x="16704" y="20592"/>
                </a:cubicBezTo>
                <a:lnTo>
                  <a:pt x="16929" y="20317"/>
                </a:lnTo>
                <a:lnTo>
                  <a:pt x="16827" y="20126"/>
                </a:lnTo>
                <a:cubicBezTo>
                  <a:pt x="16602" y="19686"/>
                  <a:pt x="16164" y="19083"/>
                  <a:pt x="16006" y="18997"/>
                </a:cubicBezTo>
                <a:cubicBezTo>
                  <a:pt x="15870" y="18924"/>
                  <a:pt x="15482" y="18900"/>
                  <a:pt x="14049" y="18875"/>
                </a:cubicBezTo>
                <a:cubicBezTo>
                  <a:pt x="12486" y="18848"/>
                  <a:pt x="12250" y="18834"/>
                  <a:pt x="12166" y="18745"/>
                </a:cubicBezTo>
                <a:cubicBezTo>
                  <a:pt x="12082" y="18658"/>
                  <a:pt x="12070" y="18463"/>
                  <a:pt x="12064" y="17296"/>
                </a:cubicBezTo>
                <a:lnTo>
                  <a:pt x="12057" y="15946"/>
                </a:lnTo>
                <a:lnTo>
                  <a:pt x="12217" y="15778"/>
                </a:lnTo>
                <a:lnTo>
                  <a:pt x="12377" y="15610"/>
                </a:lnTo>
                <a:lnTo>
                  <a:pt x="14689" y="15610"/>
                </a:lnTo>
                <a:cubicBezTo>
                  <a:pt x="15961" y="15609"/>
                  <a:pt x="17211" y="15585"/>
                  <a:pt x="17467" y="15557"/>
                </a:cubicBezTo>
                <a:cubicBezTo>
                  <a:pt x="17990" y="15498"/>
                  <a:pt x="18397" y="15294"/>
                  <a:pt x="18820" y="14893"/>
                </a:cubicBezTo>
                <a:cubicBezTo>
                  <a:pt x="18956" y="14765"/>
                  <a:pt x="19093" y="14664"/>
                  <a:pt x="19126" y="14664"/>
                </a:cubicBezTo>
                <a:cubicBezTo>
                  <a:pt x="19158" y="14664"/>
                  <a:pt x="19184" y="14624"/>
                  <a:pt x="19184" y="14573"/>
                </a:cubicBezTo>
                <a:cubicBezTo>
                  <a:pt x="19184" y="14521"/>
                  <a:pt x="19259" y="14322"/>
                  <a:pt x="19351" y="14130"/>
                </a:cubicBezTo>
                <a:cubicBezTo>
                  <a:pt x="19443" y="13938"/>
                  <a:pt x="19543" y="13683"/>
                  <a:pt x="19569" y="13566"/>
                </a:cubicBezTo>
                <a:cubicBezTo>
                  <a:pt x="19595" y="13448"/>
                  <a:pt x="19618" y="11038"/>
                  <a:pt x="19620" y="8210"/>
                </a:cubicBezTo>
                <a:cubicBezTo>
                  <a:pt x="19624" y="3086"/>
                  <a:pt x="19622" y="3064"/>
                  <a:pt x="19744" y="2893"/>
                </a:cubicBezTo>
                <a:cubicBezTo>
                  <a:pt x="19829" y="2773"/>
                  <a:pt x="19943" y="2710"/>
                  <a:pt x="20115" y="2679"/>
                </a:cubicBezTo>
                <a:cubicBezTo>
                  <a:pt x="20626" y="2588"/>
                  <a:pt x="21278" y="2138"/>
                  <a:pt x="21278" y="1878"/>
                </a:cubicBezTo>
                <a:cubicBezTo>
                  <a:pt x="21278" y="1838"/>
                  <a:pt x="21332" y="1760"/>
                  <a:pt x="21395" y="1703"/>
                </a:cubicBezTo>
                <a:cubicBezTo>
                  <a:pt x="21490" y="1618"/>
                  <a:pt x="21540" y="1523"/>
                  <a:pt x="21548" y="1421"/>
                </a:cubicBezTo>
                <a:cubicBezTo>
                  <a:pt x="21555" y="1319"/>
                  <a:pt x="21518" y="1207"/>
                  <a:pt x="21438" y="1093"/>
                </a:cubicBezTo>
                <a:cubicBezTo>
                  <a:pt x="21361" y="982"/>
                  <a:pt x="21223" y="736"/>
                  <a:pt x="21133" y="543"/>
                </a:cubicBezTo>
                <a:cubicBezTo>
                  <a:pt x="20942" y="136"/>
                  <a:pt x="20867" y="97"/>
                  <a:pt x="20115" y="40"/>
                </a:cubicBezTo>
                <a:cubicBezTo>
                  <a:pt x="19696" y="8"/>
                  <a:pt x="15025" y="-4"/>
                  <a:pt x="10413" y="2"/>
                </a:cubicBezTo>
                <a:close/>
                <a:moveTo>
                  <a:pt x="4646" y="2618"/>
                </a:moveTo>
                <a:lnTo>
                  <a:pt x="10747" y="2626"/>
                </a:lnTo>
                <a:cubicBezTo>
                  <a:pt x="16253" y="2631"/>
                  <a:pt x="16862" y="2648"/>
                  <a:pt x="16966" y="2779"/>
                </a:cubicBezTo>
                <a:cubicBezTo>
                  <a:pt x="17057" y="2895"/>
                  <a:pt x="17084" y="3884"/>
                  <a:pt x="17104" y="7783"/>
                </a:cubicBezTo>
                <a:cubicBezTo>
                  <a:pt x="17128" y="12595"/>
                  <a:pt x="17126" y="12645"/>
                  <a:pt x="16951" y="12810"/>
                </a:cubicBezTo>
                <a:cubicBezTo>
                  <a:pt x="16783" y="12970"/>
                  <a:pt x="16508" y="12972"/>
                  <a:pt x="10740" y="12978"/>
                </a:cubicBezTo>
                <a:cubicBezTo>
                  <a:pt x="6066" y="12983"/>
                  <a:pt x="4668" y="12965"/>
                  <a:pt x="4551" y="12879"/>
                </a:cubicBezTo>
                <a:cubicBezTo>
                  <a:pt x="4409" y="12775"/>
                  <a:pt x="4394" y="12446"/>
                  <a:pt x="4384" y="7905"/>
                </a:cubicBezTo>
                <a:cubicBezTo>
                  <a:pt x="4374" y="3634"/>
                  <a:pt x="4390" y="3021"/>
                  <a:pt x="4507" y="2832"/>
                </a:cubicBezTo>
                <a:lnTo>
                  <a:pt x="4646" y="2618"/>
                </a:lnTo>
                <a:close/>
                <a:moveTo>
                  <a:pt x="9496" y="5159"/>
                </a:moveTo>
                <a:cubicBezTo>
                  <a:pt x="9322" y="5182"/>
                  <a:pt x="9214" y="5311"/>
                  <a:pt x="9155" y="5540"/>
                </a:cubicBezTo>
                <a:cubicBezTo>
                  <a:pt x="9116" y="5688"/>
                  <a:pt x="9087" y="6777"/>
                  <a:pt x="9089" y="7959"/>
                </a:cubicBezTo>
                <a:cubicBezTo>
                  <a:pt x="9093" y="9870"/>
                  <a:pt x="9105" y="10114"/>
                  <a:pt x="9235" y="10217"/>
                </a:cubicBezTo>
                <a:cubicBezTo>
                  <a:pt x="9532" y="10453"/>
                  <a:pt x="10098" y="10349"/>
                  <a:pt x="10493" y="9980"/>
                </a:cubicBezTo>
                <a:cubicBezTo>
                  <a:pt x="10682" y="9804"/>
                  <a:pt x="11162" y="9497"/>
                  <a:pt x="11453" y="9362"/>
                </a:cubicBezTo>
                <a:cubicBezTo>
                  <a:pt x="11556" y="9314"/>
                  <a:pt x="11783" y="9133"/>
                  <a:pt x="11962" y="8965"/>
                </a:cubicBezTo>
                <a:cubicBezTo>
                  <a:pt x="12141" y="8798"/>
                  <a:pt x="12329" y="8649"/>
                  <a:pt x="12377" y="8630"/>
                </a:cubicBezTo>
                <a:cubicBezTo>
                  <a:pt x="12424" y="8610"/>
                  <a:pt x="12608" y="8494"/>
                  <a:pt x="12784" y="8370"/>
                </a:cubicBezTo>
                <a:cubicBezTo>
                  <a:pt x="13387" y="7948"/>
                  <a:pt x="13319" y="7580"/>
                  <a:pt x="12544" y="7020"/>
                </a:cubicBezTo>
                <a:cubicBezTo>
                  <a:pt x="12236" y="6798"/>
                  <a:pt x="11710" y="6405"/>
                  <a:pt x="11373" y="6151"/>
                </a:cubicBezTo>
                <a:cubicBezTo>
                  <a:pt x="11036" y="5896"/>
                  <a:pt x="10524" y="5559"/>
                  <a:pt x="10231" y="5395"/>
                </a:cubicBezTo>
                <a:cubicBezTo>
                  <a:pt x="9914" y="5217"/>
                  <a:pt x="9671" y="5135"/>
                  <a:pt x="9496" y="5159"/>
                </a:cubicBezTo>
                <a:close/>
              </a:path>
            </a:pathLst>
          </a:custGeom>
          <a:ln w="12700">
            <a:miter lim="400000"/>
            <a:headEnd/>
            <a:tailEnd/>
          </a:ln>
        </p:spPr>
      </p:pic>
      <p:sp>
        <p:nvSpPr>
          <p:cNvPr id="26" name="数据准备"/>
          <p:cNvSpPr txBox="1"/>
          <p:nvPr/>
        </p:nvSpPr>
        <p:spPr>
          <a:xfrm>
            <a:off x="14106007" y="8081484"/>
            <a:ext cx="7176246" cy="864000"/>
          </a:xfrm>
          <a:prstGeom prst="rect">
            <a:avLst/>
          </a:prstGeom>
          <a:solidFill>
            <a:srgbClr val="0A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algn="ctr"/>
            <a:r>
              <a:rPr lang="zh-CN" altLang="en-US" sz="2800" b="1">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数据图表制作</a:t>
            </a:r>
            <a:endPar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7" name="数据准备"/>
          <p:cNvSpPr txBox="1"/>
          <p:nvPr/>
        </p:nvSpPr>
        <p:spPr>
          <a:xfrm>
            <a:off x="14090708" y="9376605"/>
            <a:ext cx="7176246" cy="863999"/>
          </a:xfrm>
          <a:prstGeom prst="rect">
            <a:avLst/>
          </a:prstGeom>
          <a:solidFill>
            <a:srgbClr val="0A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algn="ctr"/>
            <a:r>
              <a:rPr lang="zh-CN" altLang="en-US" sz="2800" b="1">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数据实时分析</a:t>
            </a:r>
            <a:endPar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8" name="数据准备"/>
          <p:cNvSpPr txBox="1"/>
          <p:nvPr/>
        </p:nvSpPr>
        <p:spPr>
          <a:xfrm>
            <a:off x="14090708" y="10671725"/>
            <a:ext cx="7176246" cy="864000"/>
          </a:xfrm>
          <a:prstGeom prst="rect">
            <a:avLst/>
          </a:prstGeom>
          <a:solidFill>
            <a:srgbClr val="0A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algn="ctr"/>
            <a:r>
              <a:rPr lang="zh-CN" altLang="en-US" sz="2800" b="1">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数据大屏展示</a:t>
            </a:r>
            <a:endPar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9" name="数据准备"/>
          <p:cNvSpPr txBox="1"/>
          <p:nvPr/>
        </p:nvSpPr>
        <p:spPr>
          <a:xfrm>
            <a:off x="14090708" y="11966847"/>
            <a:ext cx="7176246" cy="864000"/>
          </a:xfrm>
          <a:prstGeom prst="rect">
            <a:avLst/>
          </a:prstGeom>
          <a:solidFill>
            <a:srgbClr val="0A7BE0"/>
          </a:solidFill>
          <a:ln w="50800">
            <a:solidFill>
              <a:srgbClr val="3779D9"/>
            </a:solidFill>
            <a:miter lim="400000"/>
          </a:ln>
        </p:spPr>
        <p:txBody>
          <a:bodyPr lIns="50800" tIns="50800" rIns="50800" bIns="50800" anchor="ctr">
            <a:noAutofit/>
          </a:bodyPr>
          <a:lstStyle>
            <a:lvl1pPr indent="127000">
              <a:defRPr sz="4000">
                <a:solidFill>
                  <a:srgbClr val="FFFFFF"/>
                </a:solidFill>
              </a:defRPr>
            </a:lvl1pPr>
          </a:lstStyle>
          <a:p>
            <a:pPr algn="ctr"/>
            <a:r>
              <a:rPr lang="zh-CN" altLang="en-US" sz="2800" b="1">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收藏导出分享</a:t>
            </a:r>
            <a:endParaRPr sz="28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 name="仪表板"/>
          <p:cNvSpPr txBox="1"/>
          <p:nvPr/>
        </p:nvSpPr>
        <p:spPr>
          <a:xfrm>
            <a:off x="8680241" y="1080000"/>
            <a:ext cx="7739201"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DataEase</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工作流程</a:t>
            </a:r>
            <a:endParaRPr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7" name="DataEase-01.png" descr="DataEase-01.png"/>
          <p:cNvPicPr>
            <a:picLocks noChangeAspect="1"/>
          </p:cNvPicPr>
          <p:nvPr/>
        </p:nvPicPr>
        <p:blipFill>
          <a:blip r:embed="rId5" cstate="screen"/>
          <a:stretch>
            <a:fillRect/>
          </a:stretch>
        </p:blipFill>
        <p:spPr>
          <a:xfrm>
            <a:off x="645536" y="386587"/>
            <a:ext cx="3691907" cy="957570"/>
          </a:xfrm>
          <a:prstGeom prst="rect">
            <a:avLst/>
          </a:prstGeom>
          <a:ln w="12700">
            <a:miter lim="400000"/>
            <a:headEnd/>
            <a:tailEnd/>
          </a:ln>
        </p:spPr>
      </p:pic>
      <p:sp>
        <p:nvSpPr>
          <p:cNvPr id="24" name="通过对表的数据进行关联与处理，通过自由组合形成用户自有数据集，供后续进行业务分析与视图制作使用"/>
          <p:cNvSpPr txBox="1"/>
          <p:nvPr/>
        </p:nvSpPr>
        <p:spPr>
          <a:xfrm>
            <a:off x="1277956" y="2520000"/>
            <a:ext cx="21828090" cy="59503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r>
              <a:rPr lang="en-GB" altLang="zh-CN" sz="32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DataEase </a:t>
            </a:r>
            <a:r>
              <a:rPr lang="zh-CN" altLang="en-US" sz="32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支持丰富的数据源连接，能够有效进行数据处理，通过拖拉拽的方式快速制作图表，并且方便地与他人进行分享</a:t>
            </a:r>
            <a:endParaRPr kumimoji="1" lang="zh-CN" altLang="en-US" sz="2000" b="0" i="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阿里巴巴普惠体 3.0" panose="00020600040101010101" charset="-122"/>
                <a:ea typeface="阿里巴巴普惠体 3.0" panose="00020600040101010101" charset="-122"/>
              </a:rPr>
              <a:t>数据可视化</a:t>
            </a:r>
            <a:r>
              <a:rPr lang="zh-CN" b="0" dirty="0">
                <a:latin typeface="阿里巴巴普惠体 3.0" panose="00020600040101010101" charset="-122"/>
                <a:ea typeface="阿里巴巴普惠体 3.0" panose="00020600040101010101" charset="-122"/>
              </a:rPr>
              <a:t>基础</a:t>
            </a:r>
            <a:endParaRPr lang="zh-CN" b="0" dirty="0">
              <a:latin typeface="阿里巴巴普惠体 3.0" panose="00020600040101010101" charset="-122"/>
              <a:ea typeface="阿里巴巴普惠体 3.0" panose="00020600040101010101"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1</a:t>
            </a:r>
            <a:endParaRPr sz="8000">
              <a:latin typeface="Alibaba PuHuiTi 3.0 75 SemiBold" panose="00020600040101010101" charset="-122"/>
              <a:ea typeface="Alibaba PuHuiTi 3.0 75 SemiBold" panose="00020600040101010101" charset="-122"/>
            </a:endParaRPr>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可视化图表类型</a:t>
            </a:r>
            <a:endParaRPr lang="zh-CN" b="0" dirty="0">
              <a:latin typeface="阿里巴巴普惠体 3.0" panose="00020600040101010101" charset="-122"/>
              <a:ea typeface="阿里巴巴普惠体 3.0" panose="00020600040101010101"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2</a:t>
            </a:r>
            <a:endParaRPr sz="8000">
              <a:latin typeface="Alibaba PuHuiTi 3.0 75 SemiBold" panose="00020600040101010101" charset="-122"/>
              <a:ea typeface="Alibaba PuHuiTi 3.0 75 SemiBold" panose="00020600040101010101" charset="-122"/>
            </a:endParaRPr>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数据可视化的特点</a:t>
            </a:r>
            <a:endParaRPr lang="zh-CN" b="0" dirty="0">
              <a:latin typeface="阿里巴巴普惠体 3.0" panose="00020600040101010101" charset="-122"/>
              <a:ea typeface="阿里巴巴普惠体 3.0" panose="00020600040101010101"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3</a:t>
            </a:r>
            <a:endParaRPr sz="8000">
              <a:latin typeface="Alibaba PuHuiTi 3.0 75 SemiBold" panose="00020600040101010101" charset="-122"/>
              <a:ea typeface="Alibaba PuHuiTi 3.0 75 SemiBold" panose="00020600040101010101" charset="-122"/>
            </a:endParaRPr>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数据可视化的挑战</a:t>
            </a:r>
            <a:endParaRPr lang="zh-CN" b="0" dirty="0">
              <a:latin typeface="阿里巴巴普惠体 3.0" panose="00020600040101010101" charset="-122"/>
              <a:ea typeface="阿里巴巴普惠体 3.0" panose="00020600040101010101"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cs typeface="Trebuchet MS Bold" panose="020B0703020202090204" charset="0"/>
              </a:rPr>
              <a:t>4</a:t>
            </a:r>
            <a:endParaRPr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数据分析</a:t>
            </a:r>
            <a:endParaRPr lang="zh-CN" b="0" dirty="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5</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数据可视化工具介绍</a:t>
            </a:r>
            <a:endParaRPr lang="zh-CN" b="0" dirty="0">
              <a:latin typeface="阿里巴巴普惠体 3.0" panose="00020600040101010101" charset="-122"/>
              <a:ea typeface="阿里巴巴普惠体 3.0" panose="00020600040101010101"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6</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阿里巴巴普惠体 3.0" panose="00020600040101010101" charset="-122"/>
                <a:ea typeface="阿里巴巴普惠体 3.0" panose="00020600040101010101" charset="-122"/>
              </a:rPr>
              <a:t>数据可视化分析过程</a:t>
            </a:r>
            <a:endParaRPr lang="zh-CN" dirty="0">
              <a:latin typeface="阿里巴巴普惠体 3.0" panose="00020600040101010101" charset="-122"/>
              <a:ea typeface="阿里巴巴普惠体 3.0" panose="00020600040101010101" charset="-122"/>
            </a:endParaRPr>
          </a:p>
        </p:txBody>
      </p:sp>
      <p:sp>
        <p:nvSpPr>
          <p:cNvPr id="16" name="3"/>
          <p:cNvSpPr/>
          <p:nvPr>
            <p:custDataLst>
              <p:tags r:id="rId8"/>
            </p:custDataLst>
          </p:nvPr>
        </p:nvSpPr>
        <p:spPr>
          <a:xfrm>
            <a:off x="12234545" y="7604125"/>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7</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实验一</a:t>
            </a:r>
            <a:endParaRPr lang="zh-CN" b="0" dirty="0">
              <a:latin typeface="阿里巴巴普惠体 3.0" panose="00020600040101010101" charset="-122"/>
              <a:ea typeface="阿里巴巴普惠体 3.0" panose="00020600040101010101"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8</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6297295" cy="1106170"/>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数据可视化分析过程</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18" name="矩形 17"/>
          <p:cNvSpPr/>
          <p:nvPr>
            <p:custDataLst>
              <p:tags r:id="rId3"/>
            </p:custDataLst>
          </p:nvPr>
        </p:nvSpPr>
        <p:spPr>
          <a:xfrm>
            <a:off x="2142490" y="5020945"/>
            <a:ext cx="4248150" cy="1089660"/>
          </a:xfrm>
          <a:prstGeom prst="rect">
            <a:avLst/>
          </a:prstGeom>
          <a:solidFill>
            <a:schemeClr val="accent1">
              <a:lumMod val="75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数据准备</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20" name="矩形 19"/>
          <p:cNvSpPr/>
          <p:nvPr>
            <p:custDataLst>
              <p:tags r:id="rId4"/>
            </p:custDataLst>
          </p:nvPr>
        </p:nvSpPr>
        <p:spPr>
          <a:xfrm>
            <a:off x="9838055" y="5029200"/>
            <a:ext cx="4248150" cy="1089660"/>
          </a:xfrm>
          <a:prstGeom prst="rect">
            <a:avLst/>
          </a:prstGeom>
          <a:solidFill>
            <a:schemeClr val="accent1">
              <a:lumMod val="75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数据分析</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cxnSp>
        <p:nvCxnSpPr>
          <p:cNvPr id="27" name="直接箭头连接符 26"/>
          <p:cNvCxnSpPr/>
          <p:nvPr>
            <p:custDataLst>
              <p:tags r:id="rId5"/>
            </p:custDataLst>
          </p:nvPr>
        </p:nvCxnSpPr>
        <p:spPr>
          <a:xfrm flipV="1">
            <a:off x="6794500" y="5557520"/>
            <a:ext cx="2447925" cy="3556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sp>
        <p:nvSpPr>
          <p:cNvPr id="22" name="矩形 21"/>
          <p:cNvSpPr/>
          <p:nvPr>
            <p:custDataLst>
              <p:tags r:id="rId6"/>
            </p:custDataLst>
          </p:nvPr>
        </p:nvSpPr>
        <p:spPr>
          <a:xfrm>
            <a:off x="9911715" y="7987030"/>
            <a:ext cx="4323715" cy="5068570"/>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3" name="矩形 22"/>
          <p:cNvSpPr/>
          <p:nvPr>
            <p:custDataLst>
              <p:tags r:id="rId7"/>
            </p:custDataLst>
          </p:nvPr>
        </p:nvSpPr>
        <p:spPr>
          <a:xfrm>
            <a:off x="10433368" y="854202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对比分析法</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24" name="矩形 23"/>
          <p:cNvSpPr/>
          <p:nvPr>
            <p:custDataLst>
              <p:tags r:id="rId8"/>
            </p:custDataLst>
          </p:nvPr>
        </p:nvSpPr>
        <p:spPr>
          <a:xfrm>
            <a:off x="10433368" y="972248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分组分析法</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6" name="矩形 5"/>
          <p:cNvSpPr/>
          <p:nvPr>
            <p:custDataLst>
              <p:tags r:id="rId9"/>
            </p:custDataLst>
          </p:nvPr>
        </p:nvSpPr>
        <p:spPr>
          <a:xfrm>
            <a:off x="10433368" y="1090295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RFM </a:t>
            </a: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分析法</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7" name="矩形 6"/>
          <p:cNvSpPr/>
          <p:nvPr>
            <p:custDataLst>
              <p:tags r:id="rId10"/>
            </p:custDataLst>
          </p:nvPr>
        </p:nvSpPr>
        <p:spPr>
          <a:xfrm>
            <a:off x="17341850" y="5030470"/>
            <a:ext cx="4248150" cy="1089660"/>
          </a:xfrm>
          <a:prstGeom prst="rect">
            <a:avLst/>
          </a:prstGeom>
          <a:solidFill>
            <a:schemeClr val="accent1">
              <a:lumMod val="75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数据展示</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cxnSp>
        <p:nvCxnSpPr>
          <p:cNvPr id="44" name="直接箭头连接符 43"/>
          <p:cNvCxnSpPr/>
          <p:nvPr>
            <p:custDataLst>
              <p:tags r:id="rId11"/>
            </p:custDataLst>
          </p:nvPr>
        </p:nvCxnSpPr>
        <p:spPr>
          <a:xfrm>
            <a:off x="14798040" y="5557520"/>
            <a:ext cx="2023110" cy="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grpSp>
        <p:nvGrpSpPr>
          <p:cNvPr id="21" name="组合 20"/>
          <p:cNvGrpSpPr/>
          <p:nvPr/>
        </p:nvGrpSpPr>
        <p:grpSpPr>
          <a:xfrm>
            <a:off x="6390640" y="1122045"/>
            <a:ext cx="4018280" cy="3592830"/>
            <a:chOff x="11537" y="-706"/>
            <a:chExt cx="6328" cy="5658"/>
          </a:xfrm>
        </p:grpSpPr>
        <p:sp>
          <p:nvSpPr>
            <p:cNvPr id="15" name="矩形 14"/>
            <p:cNvSpPr/>
            <p:nvPr>
              <p:custDataLst>
                <p:tags r:id="rId12"/>
              </p:custDataLst>
            </p:nvPr>
          </p:nvSpPr>
          <p:spPr>
            <a:xfrm>
              <a:off x="11537" y="-706"/>
              <a:ext cx="6328" cy="5658"/>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 name="矩形 15"/>
            <p:cNvSpPr/>
            <p:nvPr>
              <p:custDataLst>
                <p:tags r:id="rId13"/>
              </p:custDataLst>
            </p:nvPr>
          </p:nvSpPr>
          <p:spPr>
            <a:xfrm>
              <a:off x="12264" y="528"/>
              <a:ext cx="4933" cy="93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获取数据</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7" name="矩形 16"/>
            <p:cNvSpPr/>
            <p:nvPr>
              <p:custDataLst>
                <p:tags r:id="rId14"/>
              </p:custDataLst>
            </p:nvPr>
          </p:nvSpPr>
          <p:spPr>
            <a:xfrm>
              <a:off x="12284" y="2858"/>
              <a:ext cx="4933" cy="93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数据处理</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grpSp>
      <p:cxnSp>
        <p:nvCxnSpPr>
          <p:cNvPr id="25" name="曲线连接符 24"/>
          <p:cNvCxnSpPr/>
          <p:nvPr>
            <p:custDataLst>
              <p:tags r:id="rId15"/>
            </p:custDataLst>
          </p:nvPr>
        </p:nvCxnSpPr>
        <p:spPr>
          <a:xfrm flipV="1">
            <a:off x="3714115" y="2543810"/>
            <a:ext cx="2676525" cy="2404110"/>
          </a:xfrm>
          <a:prstGeom prst="curvedConnector3">
            <a:avLst>
              <a:gd name="adj1" fmla="val 1304"/>
            </a:avLst>
          </a:prstGeom>
          <a:ln w="76200" cap="rnd">
            <a:solidFill>
              <a:schemeClr val="accent4">
                <a:lumMod val="50000"/>
              </a:schemeClr>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31" name="矩形 30"/>
          <p:cNvSpPr/>
          <p:nvPr>
            <p:custDataLst>
              <p:tags r:id="rId16"/>
            </p:custDataLst>
          </p:nvPr>
        </p:nvSpPr>
        <p:spPr>
          <a:xfrm>
            <a:off x="17266920" y="7987030"/>
            <a:ext cx="4323715" cy="5068570"/>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2" name="矩形 31"/>
          <p:cNvSpPr/>
          <p:nvPr>
            <p:custDataLst>
              <p:tags r:id="rId17"/>
            </p:custDataLst>
          </p:nvPr>
        </p:nvSpPr>
        <p:spPr>
          <a:xfrm>
            <a:off x="17788573" y="844677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DataEase</a:t>
            </a:r>
            <a:endParaRPr kumimoji="0" lang="en-US" altLang="zh-CN"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33" name="矩形 32"/>
          <p:cNvSpPr/>
          <p:nvPr>
            <p:custDataLst>
              <p:tags r:id="rId18"/>
            </p:custDataLst>
          </p:nvPr>
        </p:nvSpPr>
        <p:spPr>
          <a:xfrm>
            <a:off x="17788573" y="965898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Excel</a:t>
            </a:r>
            <a:endParaRPr kumimoji="0" lang="en-US" altLang="zh-CN"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48" name="矩形 47"/>
          <p:cNvSpPr/>
          <p:nvPr>
            <p:custDataLst>
              <p:tags r:id="rId19"/>
            </p:custDataLst>
          </p:nvPr>
        </p:nvSpPr>
        <p:spPr>
          <a:xfrm>
            <a:off x="17788573" y="1087120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FineBI</a:t>
            </a:r>
            <a:endParaRPr kumimoji="0" lang="en-US" altLang="zh-CN"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cxnSp>
        <p:nvCxnSpPr>
          <p:cNvPr id="49" name="直接箭头连接符 48"/>
          <p:cNvCxnSpPr/>
          <p:nvPr>
            <p:custDataLst>
              <p:tags r:id="rId20"/>
            </p:custDataLst>
          </p:nvPr>
        </p:nvCxnSpPr>
        <p:spPr>
          <a:xfrm>
            <a:off x="11962130" y="6376035"/>
            <a:ext cx="0" cy="160782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cxnSp>
        <p:nvCxnSpPr>
          <p:cNvPr id="50" name="直接箭头连接符 49"/>
          <p:cNvCxnSpPr/>
          <p:nvPr>
            <p:custDataLst>
              <p:tags r:id="rId21"/>
            </p:custDataLst>
          </p:nvPr>
        </p:nvCxnSpPr>
        <p:spPr>
          <a:xfrm>
            <a:off x="4199890" y="6371590"/>
            <a:ext cx="0" cy="160782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cxnSp>
        <p:nvCxnSpPr>
          <p:cNvPr id="53" name="直接箭头连接符 52"/>
          <p:cNvCxnSpPr/>
          <p:nvPr>
            <p:custDataLst>
              <p:tags r:id="rId22"/>
            </p:custDataLst>
          </p:nvPr>
        </p:nvCxnSpPr>
        <p:spPr>
          <a:xfrm>
            <a:off x="19465925" y="6358255"/>
            <a:ext cx="0" cy="1607820"/>
          </a:xfrm>
          <a:prstGeom prst="straightConnector1">
            <a:avLst/>
          </a:prstGeom>
          <a:ln w="53975" cap="flat" cmpd="sng" algn="ctr">
            <a:solidFill>
              <a:schemeClr val="accent1">
                <a:alpha val="88000"/>
              </a:schemeClr>
            </a:solidFill>
            <a:prstDash val="dash"/>
            <a:tailEnd type="arrow" w="med" len="med"/>
          </a:ln>
        </p:spPr>
        <p:style>
          <a:lnRef idx="0">
            <a:schemeClr val="accent1"/>
          </a:lnRef>
          <a:fillRef idx="0">
            <a:srgbClr val="FFFFFF"/>
          </a:fillRef>
          <a:effectRef idx="0">
            <a:srgbClr val="FFFFFF"/>
          </a:effectRef>
          <a:fontRef idx="minor">
            <a:schemeClr val="tx1"/>
          </a:fontRef>
        </p:style>
      </p:cxnSp>
      <p:sp>
        <p:nvSpPr>
          <p:cNvPr id="55" name="矩形 54"/>
          <p:cNvSpPr/>
          <p:nvPr>
            <p:custDataLst>
              <p:tags r:id="rId23"/>
            </p:custDataLst>
          </p:nvPr>
        </p:nvSpPr>
        <p:spPr>
          <a:xfrm>
            <a:off x="2074545" y="7986395"/>
            <a:ext cx="4323715" cy="5075555"/>
          </a:xfrm>
          <a:prstGeom prst="rect">
            <a:avLst/>
          </a:prstGeom>
          <a:solidFill>
            <a:srgbClr val="000000">
              <a:alpha val="0"/>
            </a:srgbClr>
          </a:solidFill>
          <a:ln w="38100" cap="flat" cmpd="sng">
            <a:solidFill>
              <a:schemeClr val="accent1">
                <a:shade val="50000"/>
              </a:schemeClr>
            </a:solidFill>
            <a:prstDash val="sysDash"/>
            <a:miter lim="8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6" name="矩形 55"/>
          <p:cNvSpPr/>
          <p:nvPr>
            <p:custDataLst>
              <p:tags r:id="rId24"/>
            </p:custDataLst>
          </p:nvPr>
        </p:nvSpPr>
        <p:spPr>
          <a:xfrm>
            <a:off x="2596198" y="863981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公开的数据源</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57" name="矩形 56"/>
          <p:cNvSpPr/>
          <p:nvPr>
            <p:custDataLst>
              <p:tags r:id="rId25"/>
            </p:custDataLst>
          </p:nvPr>
        </p:nvSpPr>
        <p:spPr>
          <a:xfrm>
            <a:off x="2596198" y="976757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应用系统的数据</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58" name="矩形 57"/>
          <p:cNvSpPr/>
          <p:nvPr>
            <p:custDataLst>
              <p:tags r:id="rId26"/>
            </p:custDataLst>
          </p:nvPr>
        </p:nvSpPr>
        <p:spPr>
          <a:xfrm>
            <a:off x="2596198" y="10895330"/>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调查问卷类数据</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59" name="文本框 58"/>
          <p:cNvSpPr txBox="1"/>
          <p:nvPr/>
        </p:nvSpPr>
        <p:spPr>
          <a:xfrm>
            <a:off x="11900535" y="6633845"/>
            <a:ext cx="1888490" cy="7048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rPr>
              <a:t>分析方法</a:t>
            </a:r>
            <a:endParaRPr kumimoji="0" lang="zh-CN" altLang="en-US" sz="320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60" name="文本框 59"/>
          <p:cNvSpPr txBox="1"/>
          <p:nvPr>
            <p:custDataLst>
              <p:tags r:id="rId27"/>
            </p:custDataLst>
          </p:nvPr>
        </p:nvSpPr>
        <p:spPr>
          <a:xfrm>
            <a:off x="4199890" y="6589395"/>
            <a:ext cx="2022475" cy="7315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rPr>
              <a:t>各种数据</a:t>
            </a:r>
            <a:endParaRPr kumimoji="0" lang="zh-CN" altLang="en-US" sz="320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61" name="文本框 60"/>
          <p:cNvSpPr txBox="1"/>
          <p:nvPr>
            <p:custDataLst>
              <p:tags r:id="rId28"/>
            </p:custDataLst>
          </p:nvPr>
        </p:nvSpPr>
        <p:spPr>
          <a:xfrm>
            <a:off x="19466560" y="6794500"/>
            <a:ext cx="2022475" cy="5302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rPr>
              <a:t>分析工具</a:t>
            </a:r>
            <a:endParaRPr kumimoji="0" lang="zh-CN" altLang="en-US" sz="320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62" name="文本框 61"/>
          <p:cNvSpPr txBox="1"/>
          <p:nvPr>
            <p:custDataLst>
              <p:tags r:id="rId29"/>
            </p:custDataLst>
          </p:nvPr>
        </p:nvSpPr>
        <p:spPr>
          <a:xfrm>
            <a:off x="2142490" y="2453640"/>
            <a:ext cx="2447290" cy="7315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anchorCtr="0" forceAA="0">
            <a:no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320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rPr>
              <a:t>包含两部分</a:t>
            </a:r>
            <a:endParaRPr kumimoji="0" lang="zh-CN" altLang="en-US" sz="3200" i="0" u="none" strike="noStrike" cap="none" spc="0" normalizeH="0" baseline="0">
              <a:ln>
                <a:noFill/>
              </a:ln>
              <a:solidFill>
                <a:srgbClr val="000000"/>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64" name="矩形 63"/>
          <p:cNvSpPr/>
          <p:nvPr>
            <p:custDataLst>
              <p:tags r:id="rId30"/>
            </p:custDataLst>
          </p:nvPr>
        </p:nvSpPr>
        <p:spPr>
          <a:xfrm>
            <a:off x="2596198" y="12022773"/>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65" name="矩形 64"/>
          <p:cNvSpPr/>
          <p:nvPr>
            <p:custDataLst>
              <p:tags r:id="rId31"/>
            </p:custDataLst>
          </p:nvPr>
        </p:nvSpPr>
        <p:spPr>
          <a:xfrm>
            <a:off x="10433368" y="1208341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66" name="矩形 65"/>
          <p:cNvSpPr/>
          <p:nvPr>
            <p:custDataLst>
              <p:tags r:id="rId32"/>
            </p:custDataLst>
          </p:nvPr>
        </p:nvSpPr>
        <p:spPr>
          <a:xfrm>
            <a:off x="17788573" y="12083415"/>
            <a:ext cx="3280410" cy="593725"/>
          </a:xfrm>
          <a:prstGeom prst="rect">
            <a:avLst/>
          </a:prstGeom>
          <a:solidFill>
            <a:schemeClr val="accent2">
              <a:lumMod val="50000"/>
            </a:schemeClr>
          </a:solidFill>
          <a:ln w="12700" cap="flat">
            <a:solidFill>
              <a:srgbClr val="0A7BE0"/>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a:t>
            </a:r>
            <a:endParaRPr kumimoji="0" lang="zh-CN" altLang="en-US" sz="32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阿里巴巴普惠体 3.0" panose="00020600040101010101" charset="-122"/>
                <a:ea typeface="阿里巴巴普惠体 3.0" panose="00020600040101010101" charset="-122"/>
              </a:rPr>
              <a:t>数据可视化</a:t>
            </a:r>
            <a:r>
              <a:rPr lang="zh-CN" b="0" dirty="0">
                <a:latin typeface="阿里巴巴普惠体 3.0" panose="00020600040101010101" charset="-122"/>
                <a:ea typeface="阿里巴巴普惠体 3.0" panose="00020600040101010101" charset="-122"/>
              </a:rPr>
              <a:t>基础</a:t>
            </a:r>
            <a:endParaRPr lang="zh-CN" b="0" dirty="0">
              <a:latin typeface="阿里巴巴普惠体 3.0" panose="00020600040101010101" charset="-122"/>
              <a:ea typeface="阿里巴巴普惠体 3.0" panose="00020600040101010101"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1</a:t>
            </a:r>
            <a:endParaRPr sz="8000">
              <a:latin typeface="Alibaba PuHuiTi 3.0 75 SemiBold" panose="00020600040101010101" charset="-122"/>
              <a:ea typeface="Alibaba PuHuiTi 3.0 75 SemiBold" panose="00020600040101010101" charset="-122"/>
            </a:endParaRPr>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可视化图表类型</a:t>
            </a:r>
            <a:endParaRPr lang="zh-CN" b="0" dirty="0">
              <a:latin typeface="阿里巴巴普惠体 3.0" panose="00020600040101010101" charset="-122"/>
              <a:ea typeface="阿里巴巴普惠体 3.0" panose="00020600040101010101" charset="-122"/>
            </a:endParaRPr>
          </a:p>
        </p:txBody>
      </p:sp>
      <p:sp>
        <p:nvSpPr>
          <p:cNvPr id="210" name="2"/>
          <p:cNvSpPr/>
          <p:nvPr/>
        </p:nvSpPr>
        <p:spPr>
          <a:xfrm>
            <a:off x="1219835"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2</a:t>
            </a:r>
            <a:endParaRPr sz="8000">
              <a:latin typeface="Alibaba PuHuiTi 3.0 75 SemiBold" panose="00020600040101010101" charset="-122"/>
              <a:ea typeface="Alibaba PuHuiTi 3.0 75 SemiBold" panose="00020600040101010101" charset="-122"/>
            </a:endParaRPr>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数据可视化的特点</a:t>
            </a:r>
            <a:endParaRPr lang="zh-CN" b="0" dirty="0">
              <a:latin typeface="阿里巴巴普惠体 3.0" panose="00020600040101010101" charset="-122"/>
              <a:ea typeface="阿里巴巴普惠体 3.0" panose="00020600040101010101"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rPr>
              <a:t>3</a:t>
            </a:r>
            <a:endParaRPr sz="8000">
              <a:latin typeface="Alibaba PuHuiTi 3.0 75 SemiBold" panose="00020600040101010101" charset="-122"/>
              <a:ea typeface="Alibaba PuHuiTi 3.0 75 SemiBold" panose="00020600040101010101" charset="-122"/>
            </a:endParaRPr>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数据可视化的挑战</a:t>
            </a:r>
            <a:endParaRPr lang="zh-CN" b="0" dirty="0">
              <a:latin typeface="阿里巴巴普惠体 3.0" panose="00020600040101010101" charset="-122"/>
              <a:ea typeface="阿里巴巴普惠体 3.0" panose="00020600040101010101"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Alibaba PuHuiTi 3.0 75 SemiBold" panose="00020600040101010101" charset="-122"/>
                <a:ea typeface="Alibaba PuHuiTi 3.0 75 SemiBold" panose="00020600040101010101" charset="-122"/>
                <a:cs typeface="Trebuchet MS Bold" panose="020B0703020202090204" charset="0"/>
              </a:rPr>
              <a:t>4</a:t>
            </a:r>
            <a:endParaRPr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数据分析</a:t>
            </a:r>
            <a:endParaRPr lang="zh-CN" b="0" dirty="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5</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数据可视化工具介绍</a:t>
            </a:r>
            <a:endParaRPr lang="zh-CN" b="0" dirty="0">
              <a:latin typeface="阿里巴巴普惠体 3.0" panose="00020600040101010101" charset="-122"/>
              <a:ea typeface="阿里巴巴普惠体 3.0" panose="00020600040101010101"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6</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数据可视化分析过程</a:t>
            </a:r>
            <a:endParaRPr lang="zh-CN" b="0" dirty="0">
              <a:latin typeface="阿里巴巴普惠体 3.0" panose="00020600040101010101" charset="-122"/>
              <a:ea typeface="阿里巴巴普惠体 3.0" panose="00020600040101010101"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7</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阿里巴巴普惠体 3.0" panose="00020600040101010101" charset="-122"/>
                <a:ea typeface="阿里巴巴普惠体 3.0" panose="00020600040101010101" charset="-122"/>
              </a:rPr>
              <a:t>实验一</a:t>
            </a:r>
            <a:endParaRPr lang="zh-CN" dirty="0">
              <a:latin typeface="阿里巴巴普惠体 3.0" panose="00020600040101010101" charset="-122"/>
              <a:ea typeface="阿里巴巴普惠体 3.0" panose="00020600040101010101" charset="-122"/>
            </a:endParaRPr>
          </a:p>
        </p:txBody>
      </p:sp>
      <p:sp>
        <p:nvSpPr>
          <p:cNvPr id="20" name="4"/>
          <p:cNvSpPr/>
          <p:nvPr>
            <p:custDataLst>
              <p:tags r:id="rId11"/>
            </p:custDataLst>
          </p:nvPr>
        </p:nvSpPr>
        <p:spPr>
          <a:xfrm>
            <a:off x="12234545" y="10368280"/>
            <a:ext cx="1856740"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Alibaba PuHuiTi 3.0 75 SemiBold" panose="00020600040101010101" charset="-122"/>
                <a:ea typeface="Alibaba PuHuiTi 3.0 75 SemiBold" panose="00020600040101010101" charset="-122"/>
                <a:cs typeface="Trebuchet MS Bold" panose="020B0703020202090204" charset="0"/>
              </a:rPr>
              <a:t>8</a:t>
            </a:r>
            <a:endParaRPr lang="en-US" sz="8000">
              <a:latin typeface="Alibaba PuHuiTi 3.0 75 SemiBold" panose="00020600040101010101" charset="-122"/>
              <a:ea typeface="Alibaba PuHuiTi 3.0 75 SemiBold" panose="00020600040101010101" charset="-122"/>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rPr>
              <a:t>实验一：基于 DataEase 完成 2021 年全国GDP数据仪表板的制作</a:t>
            </a:r>
            <a:endPar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实验一</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812925"/>
            <a:ext cx="18782030" cy="8947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实验目的</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了解数据可视化分析过程</a:t>
            </a: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了解</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数据可视化工具的使用</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rPr>
              <a:t>实验前提</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了解数据可视化的理论基础。</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了解市面上的一些数据可视化工具</a:t>
            </a: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实验内容</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457200" lvl="1" indent="0" algn="l">
              <a:lnSpc>
                <a:spcPct val="180000"/>
              </a:lnSpc>
              <a:buFont typeface="+mj-lt"/>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基于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完成</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2021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年全国</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GDP</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数据仪表板的制作</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实验一</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4475480"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17145" y="255905"/>
            <a:ext cx="480441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数据可视化概念</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4" name="椭圆 3"/>
          <p:cNvSpPr/>
          <p:nvPr>
            <p:custDataLst>
              <p:tags r:id="rId3"/>
            </p:custDataLst>
          </p:nvPr>
        </p:nvSpPr>
        <p:spPr>
          <a:xfrm>
            <a:off x="3836035" y="1998980"/>
            <a:ext cx="3336925" cy="30568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 name="椭圆 4"/>
          <p:cNvSpPr/>
          <p:nvPr>
            <p:custDataLst>
              <p:tags r:id="rId4"/>
            </p:custDataLst>
          </p:nvPr>
        </p:nvSpPr>
        <p:spPr>
          <a:xfrm>
            <a:off x="5817870" y="5455920"/>
            <a:ext cx="3336925" cy="30568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 name="椭圆 5"/>
          <p:cNvSpPr/>
          <p:nvPr>
            <p:custDataLst>
              <p:tags r:id="rId5"/>
            </p:custDataLst>
          </p:nvPr>
        </p:nvSpPr>
        <p:spPr>
          <a:xfrm>
            <a:off x="3836035" y="8912860"/>
            <a:ext cx="3336925" cy="30568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1" name="文本框 10"/>
          <p:cNvSpPr txBox="1"/>
          <p:nvPr>
            <p:custDataLst>
              <p:tags r:id="rId6"/>
            </p:custDataLst>
          </p:nvPr>
        </p:nvSpPr>
        <p:spPr>
          <a:xfrm>
            <a:off x="7561580" y="3561080"/>
            <a:ext cx="11699240" cy="201104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数据可视化是指将数据转换为图形或图表等形式，以便于人们更直观、更容易地理解和分析数据。</a:t>
            </a: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algn="l">
              <a:lnSpc>
                <a:spcPct val="130000"/>
              </a:lnSpc>
              <a:spcBef>
                <a:spcPts val="0"/>
              </a:spcBef>
              <a:spcAft>
                <a:spcPts val="0"/>
              </a:spcAft>
            </a:pPr>
            <a:endParaRPr kumimoji="0" lang="zh-CN" altLang="en-US" sz="3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2" name="文本框 11"/>
          <p:cNvSpPr txBox="1"/>
          <p:nvPr>
            <p:custDataLst>
              <p:tags r:id="rId7"/>
            </p:custDataLst>
          </p:nvPr>
        </p:nvSpPr>
        <p:spPr>
          <a:xfrm>
            <a:off x="9491980" y="7032625"/>
            <a:ext cx="10587355" cy="1370965"/>
          </a:xfrm>
          <a:prstGeom prst="rect">
            <a:avLst/>
          </a:prstGeom>
          <a:noFill/>
        </p:spPr>
        <p:txBody>
          <a:bodyPr wrap="square" rtlCol="0" anchor="t">
            <a:spAutoFit/>
          </a:bodyPr>
          <a:lstStyle/>
          <a:p>
            <a:pPr marL="0" marR="0" algn="l" defTabSz="821690" rtl="0" fontAlgn="auto" latinLnBrk="0" hangingPunct="0">
              <a:lnSpc>
                <a:spcPct val="130000"/>
              </a:lnSpc>
              <a:spcBef>
                <a:spcPts val="0"/>
              </a:spcBef>
              <a:spcAft>
                <a:spcPts val="0"/>
              </a:spcAft>
              <a:buClrTx/>
              <a:buSzTx/>
              <a:buFontTx/>
              <a:buNone/>
            </a:pPr>
            <a:r>
              <a:rPr lang="zh-CN" altLang="en-US" sz="3200" b="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数据可视化可以帮助人们发现数据中的模式、趋势和异常值，从而做出更好的决策。</a:t>
            </a:r>
            <a:endParaRPr lang="zh-CN" altLang="en-US" sz="3200" b="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13" name="文本框 12"/>
          <p:cNvSpPr txBox="1"/>
          <p:nvPr>
            <p:custDataLst>
              <p:tags r:id="rId8"/>
            </p:custDataLst>
          </p:nvPr>
        </p:nvSpPr>
        <p:spPr>
          <a:xfrm>
            <a:off x="7561580" y="10407650"/>
            <a:ext cx="11699240" cy="730885"/>
          </a:xfrm>
          <a:prstGeom prst="rect">
            <a:avLst/>
          </a:prstGeom>
          <a:noFill/>
        </p:spPr>
        <p:txBody>
          <a:bodyPr wrap="square" rtlCol="0" anchor="t">
            <a:spAutoFit/>
          </a:bodyPr>
          <a:lstStyle/>
          <a:p>
            <a:pPr algn="l">
              <a:lnSpc>
                <a:spcPct val="130000"/>
              </a:lnSpc>
              <a:spcBef>
                <a:spcPts val="0"/>
              </a:spcBef>
              <a:spcAft>
                <a:spcPts val="0"/>
              </a:spcAft>
            </a:pPr>
            <a:r>
              <a:rPr lang="zh-CN" altLang="en-US" sz="3200" b="0">
                <a:solidFill>
                  <a:schemeClr val="tx1">
                    <a:lumMod val="65000"/>
                    <a:lumOff val="35000"/>
                  </a:schemeClr>
                </a:solidFill>
                <a:latin typeface="阿里巴巴普惠体 3.0" panose="00020600040101010101" charset="-122"/>
                <a:ea typeface="阿里巴巴普惠体 3.0" panose="00020600040101010101" charset="-122"/>
              </a:rPr>
              <a:t>在各个领域都有广泛的应用，包括商业、科学、教育、政府等。</a:t>
            </a:r>
            <a:endParaRPr lang="zh-CN" altLang="en-US" sz="3200" b="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14" name="文本框 13"/>
          <p:cNvSpPr txBox="1"/>
          <p:nvPr>
            <p:custDataLst>
              <p:tags r:id="rId9"/>
            </p:custDataLst>
          </p:nvPr>
        </p:nvSpPr>
        <p:spPr>
          <a:xfrm>
            <a:off x="7561580" y="2498725"/>
            <a:ext cx="4630420" cy="768350"/>
          </a:xfrm>
          <a:prstGeom prst="rect">
            <a:avLst/>
          </a:prstGeom>
          <a:noFill/>
        </p:spPr>
        <p:txBody>
          <a:bodyPr wrap="square" rtlCol="0">
            <a:spAutoFit/>
          </a:bodyPr>
          <a:lstStyle/>
          <a:p>
            <a:pPr algn="l" defTabSz="914400"/>
            <a:r>
              <a:rPr lang="zh-CN" altLang="en-US" sz="4400" dirty="0">
                <a:solidFill>
                  <a:srgbClr val="0C7BE0"/>
                </a:solidFill>
                <a:latin typeface="阿里巴巴普惠体 3.0" panose="00020600040101010101" charset="-122"/>
                <a:ea typeface="阿里巴巴普惠体 3.0" panose="00020600040101010101" charset="-122"/>
              </a:rPr>
              <a:t>数据可视化概念</a:t>
            </a:r>
            <a:endParaRPr lang="zh-CN" altLang="en-US" sz="4400" dirty="0">
              <a:solidFill>
                <a:srgbClr val="0C7BE0"/>
              </a:solidFill>
              <a:latin typeface="阿里巴巴普惠体 3.0" panose="00020600040101010101" charset="-122"/>
              <a:ea typeface="阿里巴巴普惠体 3.0" panose="00020600040101010101" charset="-122"/>
            </a:endParaRPr>
          </a:p>
        </p:txBody>
      </p:sp>
      <p:sp>
        <p:nvSpPr>
          <p:cNvPr id="15" name="文本框 14"/>
          <p:cNvSpPr txBox="1"/>
          <p:nvPr>
            <p:custDataLst>
              <p:tags r:id="rId10"/>
            </p:custDataLst>
          </p:nvPr>
        </p:nvSpPr>
        <p:spPr>
          <a:xfrm>
            <a:off x="9491980" y="5993765"/>
            <a:ext cx="4475480" cy="768350"/>
          </a:xfrm>
          <a:prstGeom prst="rect">
            <a:avLst/>
          </a:prstGeom>
          <a:noFill/>
        </p:spPr>
        <p:txBody>
          <a:bodyPr wrap="square" rtlCol="0">
            <a:spAutoFit/>
          </a:bodyPr>
          <a:lstStyle/>
          <a:p>
            <a:pPr algn="l" defTabSz="914400"/>
            <a:r>
              <a:rPr lang="zh-CN" altLang="en-US" sz="4400" dirty="0">
                <a:solidFill>
                  <a:srgbClr val="0C7BE0"/>
                </a:solidFill>
                <a:latin typeface="阿里巴巴普惠体 3.0" panose="00020600040101010101" charset="-122"/>
                <a:ea typeface="阿里巴巴普惠体 3.0" panose="00020600040101010101" charset="-122"/>
              </a:rPr>
              <a:t>数据可视化宗旨</a:t>
            </a:r>
            <a:endParaRPr lang="zh-CN" altLang="en-US" sz="4400" dirty="0">
              <a:solidFill>
                <a:srgbClr val="0C7BE0"/>
              </a:solidFill>
              <a:latin typeface="阿里巴巴普惠体 3.0" panose="00020600040101010101" charset="-122"/>
              <a:ea typeface="阿里巴巴普惠体 3.0" panose="00020600040101010101" charset="-122"/>
            </a:endParaRPr>
          </a:p>
        </p:txBody>
      </p:sp>
      <p:sp>
        <p:nvSpPr>
          <p:cNvPr id="16" name="文本框 15"/>
          <p:cNvSpPr txBox="1"/>
          <p:nvPr>
            <p:custDataLst>
              <p:tags r:id="rId11"/>
            </p:custDataLst>
          </p:nvPr>
        </p:nvSpPr>
        <p:spPr>
          <a:xfrm>
            <a:off x="7802880" y="9411335"/>
            <a:ext cx="4475480" cy="768350"/>
          </a:xfrm>
          <a:prstGeom prst="rect">
            <a:avLst/>
          </a:prstGeom>
          <a:noFill/>
        </p:spPr>
        <p:txBody>
          <a:bodyPr wrap="square" rtlCol="0">
            <a:spAutoFit/>
          </a:bodyPr>
          <a:lstStyle/>
          <a:p>
            <a:pPr algn="l"/>
            <a:r>
              <a:rPr lang="zh-CN" altLang="en-US" sz="4400" dirty="0">
                <a:solidFill>
                  <a:srgbClr val="0C7BE0"/>
                </a:solidFill>
                <a:latin typeface="阿里巴巴普惠体 3.0" panose="00020600040101010101" charset="-122"/>
                <a:ea typeface="阿里巴巴普惠体 3.0" panose="00020600040101010101" charset="-122"/>
              </a:rPr>
              <a:t>数据可视化应用</a:t>
            </a:r>
            <a:endParaRPr lang="zh-CN" altLang="en-US" sz="4400" dirty="0">
              <a:solidFill>
                <a:srgbClr val="0C7BE0"/>
              </a:solidFill>
              <a:latin typeface="阿里巴巴普惠体 3.0" panose="00020600040101010101" charset="-122"/>
              <a:ea typeface="阿里巴巴普惠体 3.0" panose="00020600040101010101" charset="-122"/>
            </a:endParaRPr>
          </a:p>
        </p:txBody>
      </p:sp>
      <p:pic>
        <p:nvPicPr>
          <p:cNvPr id="19" name="图片 18" descr="343435383135323b333636313332323bcec4b5b5"/>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4890135" y="2893060"/>
            <a:ext cx="1386840" cy="1270635"/>
          </a:xfrm>
          <a:prstGeom prst="rect">
            <a:avLst/>
          </a:prstGeom>
        </p:spPr>
      </p:pic>
      <p:pic>
        <p:nvPicPr>
          <p:cNvPr id="20" name="图片 19" descr="343435383135323b333733333032353bcec4b5b5"/>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6791960" y="6348095"/>
            <a:ext cx="1386840" cy="1270635"/>
          </a:xfrm>
          <a:prstGeom prst="rect">
            <a:avLst/>
          </a:prstGeom>
        </p:spPr>
      </p:pic>
      <p:pic>
        <p:nvPicPr>
          <p:cNvPr id="21" name="图片 20" descr="31393935333132383b31393939333839383bd7dcbde1bbe3b1a8"/>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4810125" y="9806940"/>
            <a:ext cx="1386840" cy="127063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2418398"/>
            <a:ext cx="18782030" cy="87528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实验环境</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2</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个学生组成一个数据可视化小组。</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每人或每两人有一台可访问互联网的电脑。</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新建一个空白仪表板。</a:t>
            </a:r>
            <a:endParaRPr kumimoji="0" lang="zh-CN" altLang="en-US" sz="44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基于官方示例仪表板进行视图制作。</a:t>
            </a:r>
            <a:endParaRPr kumimoji="0" lang="zh-CN" altLang="en-US" sz="44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对视图的样式进行调整。</a:t>
            </a:r>
            <a:endParaRPr kumimoji="0" lang="zh-CN" altLang="en-US" sz="44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制作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2021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年全国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GDP</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数据</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仪表板。</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实验一</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8547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startAt="6"/>
            </a:pPr>
            <a:r>
              <a:rPr lang="zh-CN" altLang="en-US" sz="4400" dirty="0">
                <a:solidFill>
                  <a:schemeClr val="tx1">
                    <a:lumMod val="65000"/>
                    <a:lumOff val="35000"/>
                  </a:schemeClr>
                </a:solidFill>
                <a:latin typeface="阿里巴巴普惠体 3.0" panose="00020600040101010101" charset="-122"/>
                <a:ea typeface="阿里巴巴普惠体 3.0" panose="00020600040101010101" charset="-122"/>
                <a:cs typeface="+mn-lt"/>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Helvetica Neue" panose="02000503000000020004"/>
              </a:rPr>
              <a:t>DataEase 的</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Helvetica Neue" panose="02000503000000020004"/>
              </a:rPr>
              <a:t>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2021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年全国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GDP</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数据仪表板</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Helvetica Neue" panose="02000503000000020004"/>
              </a:rPr>
              <a:t>仪表板链接。</a:t>
            </a:r>
            <a:endParaRPr kumimoji="0" lang="zh-CN" altLang="en-US" sz="44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实验一</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76450" y="1148471"/>
            <a:ext cx="2023110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nSpc>
                <a:spcPct val="150000"/>
              </a:lnSpc>
            </a:pPr>
            <a:r>
              <a:rPr lang="en-US" altLang="zh-CN" sz="3200" b="0" dirty="0">
                <a:solidFill>
                  <a:schemeClr val="tx1">
                    <a:lumMod val="65000"/>
                    <a:lumOff val="35000"/>
                  </a:schemeClr>
                </a:solidFill>
                <a:latin typeface="阿里巴巴普惠体 3.0" panose="00020600040101010101" charset="-122"/>
                <a:ea typeface="阿里巴巴普惠体 3.0" panose="00020600040101010101" charset="-122"/>
                <a:cs typeface="+mn-lt"/>
              </a:rPr>
              <a:t>	</a:t>
            </a: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cs typeface="+mn-lt"/>
              </a:rPr>
              <a:t>使用 </a:t>
            </a:r>
            <a:r>
              <a:rPr lang="en-US" altLang="zh-CN" sz="3200" b="0" dirty="0">
                <a:solidFill>
                  <a:schemeClr val="tx1">
                    <a:lumMod val="65000"/>
                    <a:lumOff val="35000"/>
                  </a:schemeClr>
                </a:solidFill>
                <a:latin typeface="阿里巴巴普惠体 3.0" panose="00020600040101010101" charset="-122"/>
                <a:ea typeface="阿里巴巴普惠体 3.0" panose="00020600040101010101" charset="-122"/>
                <a:cs typeface="+mn-lt"/>
              </a:rPr>
              <a:t>DataEase </a:t>
            </a: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cs typeface="+mn-lt"/>
              </a:rPr>
              <a:t>拖拖拽拽快速完成数据可视化展示。</a:t>
            </a:r>
            <a:endPar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p:txBody>
      </p:sp>
      <p:sp>
        <p:nvSpPr>
          <p:cNvPr id="2"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solidFill>
                <a:srgbClr val="0C7BE0"/>
              </a:solidFill>
            </a:endParaRPr>
          </a:p>
        </p:txBody>
      </p:sp>
      <p:sp>
        <p:nvSpPr>
          <p:cNvPr id="3"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操作演示</a:t>
            </a:r>
            <a:endParaRPr lang="zh-CN" altLang="en-US" sz="5000" dirty="0">
              <a:solidFill>
                <a:srgbClr val="0C7BE0"/>
              </a:solidFill>
              <a:latin typeface="阿里巴巴普惠体 3.0" panose="00020600040101010101" charset="-122"/>
              <a:ea typeface="阿里巴巴普惠体 3.0" panose="00020600040101010101" charset="-122"/>
            </a:endParaRPr>
          </a:p>
        </p:txBody>
      </p:sp>
      <p:pic>
        <p:nvPicPr>
          <p:cNvPr id="5" name="图片 4"/>
          <p:cNvPicPr>
            <a:picLocks noChangeAspect="1"/>
          </p:cNvPicPr>
          <p:nvPr>
            <p:custDataLst>
              <p:tags r:id="rId1"/>
            </p:custDataLst>
          </p:nvPr>
        </p:nvPicPr>
        <p:blipFill>
          <a:blip r:embed="rId2"/>
          <a:stretch>
            <a:fillRect/>
          </a:stretch>
        </p:blipFill>
        <p:spPr>
          <a:xfrm>
            <a:off x="3145790" y="2182495"/>
            <a:ext cx="18732500" cy="107696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实训环境</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阿里巴巴普惠体 3.0" panose="00020600040101010101" charset="-122"/>
                <a:ea typeface="阿里巴巴普惠体 3.0" panose="00020600040101010101" charset="-122"/>
                <a:hlinkClick r:id="rId1"/>
              </a:rPr>
              <a:t>http://student.dataease2.fit2cloud.com</a:t>
            </a:r>
            <a:endParaRPr kumimoji="0" lang="en-US" altLang="zh-CN" sz="40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hlinkClick r:id="rId1"/>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atin typeface="阿里巴巴普惠体 3.0" panose="00020600040101010101" charset="-122"/>
                <a:ea typeface="阿里巴巴普惠体 3.0" panose="00020600040101010101" charset="-122"/>
              </a:rPr>
              <a:t>密码：</a:t>
            </a:r>
            <a:r>
              <a:rPr lang="zh-CN" altLang="en-US" sz="3200" b="0" dirty="0">
                <a:latin typeface="阿里巴巴普惠体 3.0" panose="00020600040101010101" charset="-122"/>
                <a:ea typeface="阿里巴巴普惠体 3.0" panose="00020600040101010101" charset="-122"/>
                <a:sym typeface="+mn-ea"/>
              </a:rPr>
              <a:t>DataEase@123456</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mn-ea"/>
            </a:endParaRPr>
          </a:p>
        </p:txBody>
      </p:sp>
      <p:sp>
        <p:nvSpPr>
          <p:cNvPr id="7" name="文本框 6"/>
          <p:cNvSpPr txBox="1"/>
          <p:nvPr/>
        </p:nvSpPr>
        <p:spPr>
          <a:xfrm>
            <a:off x="556895" y="6569393"/>
            <a:ext cx="5745051"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修改密码；</a:t>
            </a:r>
            <a:endParaRPr kumimoji="0" lang="en-US" altLang="zh-CN"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创建数据集文件夹：</a:t>
            </a:r>
            <a:r>
              <a:rPr lang="zh-CN" altLang="en-US" sz="3200" b="0" dirty="0">
                <a:latin typeface="阿里巴巴普惠体 3.0" panose="00020600040101010101" charset="-122"/>
                <a:ea typeface="阿里巴巴普惠体 3.0" panose="00020600040101010101" charset="-122"/>
                <a:sym typeface="+mn-ea"/>
              </a:rPr>
              <a:t>学校简称</a:t>
            </a:r>
            <a:r>
              <a:rPr lang="en-US" altLang="zh-CN" sz="3200" b="0" dirty="0">
                <a:latin typeface="阿里巴巴普惠体 3.0" panose="00020600040101010101" charset="-122"/>
                <a:ea typeface="阿里巴巴普惠体 3.0" panose="00020600040101010101" charset="-122"/>
                <a:sym typeface="+mn-ea"/>
              </a:rPr>
              <a:t>-</a:t>
            </a:r>
            <a:r>
              <a:rPr lang="zh-CN" altLang="en-US" sz="3200" b="0" dirty="0">
                <a:latin typeface="阿里巴巴普惠体 3.0" panose="00020600040101010101" charset="-122"/>
                <a:ea typeface="阿里巴巴普惠体 3.0" panose="00020600040101010101" charset="-122"/>
                <a:sym typeface="+mn-ea"/>
              </a:rPr>
              <a:t>专业名称</a:t>
            </a:r>
            <a:r>
              <a:rPr lang="en-US" altLang="zh-CN" sz="3200" b="0" dirty="0">
                <a:latin typeface="阿里巴巴普惠体 3.0" panose="00020600040101010101" charset="-122"/>
                <a:ea typeface="阿里巴巴普惠体 3.0" panose="00020600040101010101" charset="-122"/>
                <a:sym typeface="+mn-ea"/>
              </a:rPr>
              <a:t>-</a:t>
            </a:r>
            <a:r>
              <a:rPr lang="zh-CN" altLang="en-US" sz="3200" b="0" dirty="0">
                <a:latin typeface="阿里巴巴普惠体 3.0" panose="00020600040101010101" charset="-122"/>
                <a:ea typeface="阿里巴巴普惠体 3.0" panose="00020600040101010101" charset="-122"/>
                <a:sym typeface="+mn-ea"/>
              </a:rPr>
              <a:t>学号</a:t>
            </a: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a:t>
            </a:r>
            <a:endParaRPr kumimoji="0" lang="en-US" altLang="zh-CN"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dirty="0">
                <a:latin typeface="阿里巴巴普惠体 3.0" panose="00020600040101010101" charset="-122"/>
                <a:ea typeface="阿里巴巴普惠体 3.0" panose="00020600040101010101" charset="-122"/>
              </a:rPr>
              <a:t>创建仪表板文件夹：学校简称</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专业名称</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学号。</a:t>
            </a:r>
            <a:endPar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8" name="图片 7"/>
          <p:cNvPicPr>
            <a:picLocks noChangeAspect="1"/>
          </p:cNvPicPr>
          <p:nvPr>
            <p:custDataLst>
              <p:tags r:id="rId2"/>
            </p:custDataLst>
          </p:nvPr>
        </p:nvPicPr>
        <p:blipFill>
          <a:blip r:embed="rId3"/>
          <a:stretch>
            <a:fillRect/>
          </a:stretch>
        </p:blipFill>
        <p:spPr>
          <a:xfrm>
            <a:off x="6701790" y="2743835"/>
            <a:ext cx="16836390" cy="8844915"/>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673735"/>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sz="3200" dirty="0">
                <a:latin typeface="阿里巴巴普惠体 3.0" panose="00020600040101010101" charset="-122"/>
                <a:ea typeface="阿里巴巴普惠体 3.0" panose="00020600040101010101" charset="-122"/>
                <a:cs typeface="Alibaba PuHuiTi 3.0 55 Regular" panose="00020600040101010101" pitchFamily="18" charset="-122"/>
              </a:rPr>
              <a:t>THANK YOU</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www.fit2cloud.com</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400-052-0755</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sz="32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735330"/>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    北京 · 上海 · 深圳 · 广州 · 南京 · 杭州 · 苏州 · 武汉</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成都 · 西安 · 长沙 · 济南 · 青岛 · 郑州 · 厦门 · 合肥 · 重庆</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8255"/>
            <a:ext cx="7450455"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42545" y="255905"/>
            <a:ext cx="799782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原始数据</a:t>
            </a:r>
            <a:r>
              <a:rPr lang="en-US" altLang="zh-CN" sz="5000" dirty="0">
                <a:solidFill>
                  <a:srgbClr val="0C7BE0"/>
                </a:solidFill>
                <a:latin typeface="阿里巴巴普惠体 3.0" panose="00020600040101010101" charset="-122"/>
                <a:ea typeface="阿里巴巴普惠体 3.0" panose="00020600040101010101" charset="-122"/>
              </a:rPr>
              <a:t>&amp;</a:t>
            </a:r>
            <a:r>
              <a:rPr lang="zh-CN" altLang="en-US" sz="5000" dirty="0">
                <a:solidFill>
                  <a:srgbClr val="0C7BE0"/>
                </a:solidFill>
                <a:latin typeface="阿里巴巴普惠体 3.0" panose="00020600040101010101" charset="-122"/>
                <a:ea typeface="阿里巴巴普惠体 3.0" panose="00020600040101010101" charset="-122"/>
              </a:rPr>
              <a:t>可视化数据对比</a:t>
            </a:r>
            <a:endParaRPr lang="zh-CN" altLang="en-US" sz="5000" dirty="0">
              <a:solidFill>
                <a:srgbClr val="0C7BE0"/>
              </a:solidFill>
              <a:latin typeface="阿里巴巴普惠体 3.0" panose="00020600040101010101" charset="-122"/>
              <a:ea typeface="阿里巴巴普惠体 3.0" panose="00020600040101010101" charset="-122"/>
            </a:endParaRPr>
          </a:p>
        </p:txBody>
      </p:sp>
      <p:pic>
        <p:nvPicPr>
          <p:cNvPr id="203" name="geometry-1023846_1920.jpg" descr="geometry-1023846_1920.jpg"/>
          <p:cNvPicPr>
            <a:picLocks noChangeAspect="1"/>
          </p:cNvPicPr>
          <p:nvPr>
            <p:custDataLst>
              <p:tags r:id="rId3"/>
            </p:custDataLst>
          </p:nvPr>
        </p:nvPicPr>
        <p:blipFill>
          <a:blip r:embed="rId4"/>
          <a:stretch>
            <a:fillRect/>
          </a:stretch>
        </p:blipFill>
        <p:spPr>
          <a:xfrm>
            <a:off x="684708" y="4706106"/>
            <a:ext cx="9056269" cy="5080001"/>
          </a:xfrm>
          <a:prstGeom prst="rect">
            <a:avLst/>
          </a:prstGeom>
          <a:ln w="12700">
            <a:miter lim="400000"/>
            <a:headEnd/>
            <a:tailEnd/>
          </a:ln>
        </p:spPr>
      </p:pic>
      <p:sp>
        <p:nvSpPr>
          <p:cNvPr id="205" name="可视化"/>
          <p:cNvSpPr/>
          <p:nvPr>
            <p:custDataLst>
              <p:tags r:id="rId5"/>
            </p:custDataLst>
          </p:nvPr>
        </p:nvSpPr>
        <p:spPr>
          <a:xfrm>
            <a:off x="10704714" y="6034826"/>
            <a:ext cx="2509523" cy="2422560"/>
          </a:xfrm>
          <a:prstGeom prst="rightArrow">
            <a:avLst>
              <a:gd name="adj1" fmla="val 55095"/>
              <a:gd name="adj2" fmla="val 42682"/>
            </a:avLst>
          </a:prstGeom>
          <a:solidFill>
            <a:srgbClr val="0C7BE0"/>
          </a:solidFill>
          <a:ln w="12700">
            <a:miter lim="400000"/>
          </a:ln>
        </p:spPr>
        <p:txBody>
          <a:bodyPr lIns="50800" tIns="50800" rIns="50800" bIns="50800" anchor="ctr"/>
          <a:lstStyle>
            <a:lvl1pPr indent="0" algn="ctr" defTabSz="825500">
              <a:defRPr sz="4100" b="1">
                <a:solidFill>
                  <a:srgbClr val="FFFFFF"/>
                </a:solidFill>
              </a:defRPr>
            </a:lvl1pPr>
          </a:lstStyle>
          <a:p>
            <a:r>
              <a:rPr>
                <a:latin typeface="阿里巴巴普惠体 3.0" panose="00020600040101010101" charset="-122"/>
                <a:ea typeface="阿里巴巴普惠体 3.0" panose="00020600040101010101" charset="-122"/>
              </a:rPr>
              <a:t>可视化</a:t>
            </a:r>
            <a:endParaRPr>
              <a:latin typeface="阿里巴巴普惠体 3.0" panose="00020600040101010101" charset="-122"/>
              <a:ea typeface="阿里巴巴普惠体 3.0" panose="00020600040101010101" charset="-122"/>
            </a:endParaRPr>
          </a:p>
        </p:txBody>
      </p:sp>
      <p:sp>
        <p:nvSpPr>
          <p:cNvPr id="206" name="原始数据"/>
          <p:cNvSpPr txBox="1"/>
          <p:nvPr>
            <p:custDataLst>
              <p:tags r:id="rId6"/>
            </p:custDataLst>
          </p:nvPr>
        </p:nvSpPr>
        <p:spPr>
          <a:xfrm>
            <a:off x="3750904" y="3078094"/>
            <a:ext cx="2895600" cy="947420"/>
          </a:xfrm>
          <a:prstGeom prst="rect">
            <a:avLst/>
          </a:prstGeom>
          <a:ln w="12700">
            <a:miter lim="400000"/>
          </a:ln>
        </p:spPr>
        <p:txBody>
          <a:bodyPr wrap="none" lIns="50800" tIns="50800" rIns="50800" bIns="50800" anchor="ctr">
            <a:spAutoFit/>
          </a:bodyPr>
          <a:lstStyle>
            <a:lvl1pPr>
              <a:defRPr sz="5500" b="1">
                <a:solidFill>
                  <a:srgbClr val="5E5E5E"/>
                </a:solidFill>
              </a:defRPr>
            </a:lvl1pPr>
          </a:lstStyle>
          <a:p>
            <a:r>
              <a:rPr dirty="0" err="1">
                <a:latin typeface="阿里巴巴普惠体 3.0" panose="00020600040101010101" charset="-122"/>
                <a:ea typeface="阿里巴巴普惠体 3.0" panose="00020600040101010101" charset="-122"/>
              </a:rPr>
              <a:t>原始数据</a:t>
            </a:r>
            <a:endParaRPr dirty="0" err="1">
              <a:latin typeface="阿里巴巴普惠体 3.0" panose="00020600040101010101" charset="-122"/>
              <a:ea typeface="阿里巴巴普惠体 3.0" panose="00020600040101010101" charset="-122"/>
            </a:endParaRPr>
          </a:p>
        </p:txBody>
      </p:sp>
      <p:sp>
        <p:nvSpPr>
          <p:cNvPr id="207" name="数据价值"/>
          <p:cNvSpPr txBox="1"/>
          <p:nvPr>
            <p:custDataLst>
              <p:tags r:id="rId7"/>
            </p:custDataLst>
          </p:nvPr>
        </p:nvSpPr>
        <p:spPr>
          <a:xfrm>
            <a:off x="17670930" y="3078094"/>
            <a:ext cx="2895600" cy="947420"/>
          </a:xfrm>
          <a:prstGeom prst="rect">
            <a:avLst/>
          </a:prstGeom>
          <a:ln w="12700">
            <a:miter lim="400000"/>
          </a:ln>
        </p:spPr>
        <p:txBody>
          <a:bodyPr wrap="none" lIns="50800" tIns="50800" rIns="50800" bIns="50800" anchor="ctr">
            <a:spAutoFit/>
          </a:bodyPr>
          <a:lstStyle>
            <a:lvl1pPr>
              <a:defRPr sz="5500" b="1">
                <a:solidFill>
                  <a:schemeClr val="accent1"/>
                </a:solidFill>
              </a:defRPr>
            </a:lvl1pPr>
          </a:lstStyle>
          <a:p>
            <a:r>
              <a:rPr dirty="0" err="1">
                <a:solidFill>
                  <a:srgbClr val="0C7BE0"/>
                </a:solidFill>
                <a:latin typeface="阿里巴巴普惠体 3.0" panose="00020600040101010101" charset="-122"/>
                <a:ea typeface="阿里巴巴普惠体 3.0" panose="00020600040101010101" charset="-122"/>
              </a:rPr>
              <a:t>数据价值</a:t>
            </a:r>
            <a:endParaRPr dirty="0" err="1">
              <a:solidFill>
                <a:srgbClr val="0C7BE0"/>
              </a:solidFill>
              <a:latin typeface="阿里巴巴普惠体 3.0" panose="00020600040101010101" charset="-122"/>
              <a:ea typeface="阿里巴巴普惠体 3.0" panose="00020600040101010101" charset="-122"/>
            </a:endParaRPr>
          </a:p>
        </p:txBody>
      </p:sp>
      <p:sp>
        <p:nvSpPr>
          <p:cNvPr id="208" name="数据孤岛"/>
          <p:cNvSpPr txBox="1"/>
          <p:nvPr>
            <p:custDataLst>
              <p:tags r:id="rId8"/>
            </p:custDataLst>
          </p:nvPr>
        </p:nvSpPr>
        <p:spPr>
          <a:xfrm>
            <a:off x="684708" y="10212969"/>
            <a:ext cx="2286001" cy="640080"/>
          </a:xfrm>
          <a:prstGeom prst="rect">
            <a:avLst/>
          </a:prstGeom>
          <a:solidFill>
            <a:srgbClr val="5E5E5E"/>
          </a:solidFill>
          <a:ln w="12700">
            <a:miter lim="400000"/>
          </a:ln>
        </p:spPr>
        <p:txBody>
          <a:bodyPr lIns="50800" tIns="50800" rIns="50800" bIns="50800" anchor="ctr">
            <a:spAutoFit/>
          </a:bodyPr>
          <a:lstStyle>
            <a:lvl1pPr algn="ctr">
              <a:defRPr sz="3500">
                <a:solidFill>
                  <a:srgbClr val="FFFFFF"/>
                </a:solidFill>
              </a:defRPr>
            </a:lvl1pPr>
          </a:lstStyle>
          <a:p>
            <a:r>
              <a:rPr>
                <a:latin typeface="阿里巴巴普惠体 3.0" panose="00020600040101010101" charset="-122"/>
                <a:ea typeface="阿里巴巴普惠体 3.0" panose="00020600040101010101" charset="-122"/>
              </a:rPr>
              <a:t>数据孤岛</a:t>
            </a:r>
            <a:endParaRPr>
              <a:latin typeface="阿里巴巴普惠体 3.0" panose="00020600040101010101" charset="-122"/>
              <a:ea typeface="阿里巴巴普惠体 3.0" panose="00020600040101010101" charset="-122"/>
            </a:endParaRPr>
          </a:p>
        </p:txBody>
      </p:sp>
      <p:sp>
        <p:nvSpPr>
          <p:cNvPr id="209" name="管理混乱"/>
          <p:cNvSpPr txBox="1"/>
          <p:nvPr>
            <p:custDataLst>
              <p:tags r:id="rId9"/>
            </p:custDataLst>
          </p:nvPr>
        </p:nvSpPr>
        <p:spPr>
          <a:xfrm>
            <a:off x="4069842" y="10212969"/>
            <a:ext cx="2286001" cy="640080"/>
          </a:xfrm>
          <a:prstGeom prst="rect">
            <a:avLst/>
          </a:prstGeom>
          <a:solidFill>
            <a:srgbClr val="5E5E5E"/>
          </a:solidFill>
          <a:ln w="12700">
            <a:miter lim="400000"/>
          </a:ln>
        </p:spPr>
        <p:txBody>
          <a:bodyPr lIns="50800" tIns="50800" rIns="50800" bIns="50800" anchor="ctr">
            <a:spAutoFit/>
          </a:bodyPr>
          <a:lstStyle>
            <a:lvl1pPr algn="ctr">
              <a:defRPr sz="3500">
                <a:solidFill>
                  <a:srgbClr val="FFFFFF"/>
                </a:solidFill>
              </a:defRPr>
            </a:lvl1pPr>
          </a:lstStyle>
          <a:p>
            <a:r>
              <a:rPr>
                <a:latin typeface="阿里巴巴普惠体 3.0" panose="00020600040101010101" charset="-122"/>
                <a:ea typeface="阿里巴巴普惠体 3.0" panose="00020600040101010101" charset="-122"/>
              </a:rPr>
              <a:t>管理混乱</a:t>
            </a:r>
            <a:endParaRPr>
              <a:latin typeface="阿里巴巴普惠体 3.0" panose="00020600040101010101" charset="-122"/>
              <a:ea typeface="阿里巴巴普惠体 3.0" panose="00020600040101010101" charset="-122"/>
            </a:endParaRPr>
          </a:p>
        </p:txBody>
      </p:sp>
      <p:sp>
        <p:nvSpPr>
          <p:cNvPr id="210" name="缺失分析"/>
          <p:cNvSpPr txBox="1"/>
          <p:nvPr>
            <p:custDataLst>
              <p:tags r:id="rId10"/>
            </p:custDataLst>
          </p:nvPr>
        </p:nvSpPr>
        <p:spPr>
          <a:xfrm>
            <a:off x="7454976" y="10212969"/>
            <a:ext cx="2286001" cy="640080"/>
          </a:xfrm>
          <a:prstGeom prst="rect">
            <a:avLst/>
          </a:prstGeom>
          <a:solidFill>
            <a:srgbClr val="5E5E5E"/>
          </a:solidFill>
          <a:ln w="12700">
            <a:miter lim="400000"/>
          </a:ln>
        </p:spPr>
        <p:txBody>
          <a:bodyPr lIns="50800" tIns="50800" rIns="50800" bIns="50800" anchor="ctr">
            <a:spAutoFit/>
          </a:bodyPr>
          <a:lstStyle>
            <a:lvl1pPr algn="ctr">
              <a:defRPr sz="3500">
                <a:solidFill>
                  <a:srgbClr val="FFFFFF"/>
                </a:solidFill>
              </a:defRPr>
            </a:lvl1pPr>
          </a:lstStyle>
          <a:p>
            <a:r>
              <a:rPr>
                <a:latin typeface="阿里巴巴普惠体 3.0" panose="00020600040101010101" charset="-122"/>
                <a:ea typeface="阿里巴巴普惠体 3.0" panose="00020600040101010101" charset="-122"/>
              </a:rPr>
              <a:t>缺失分析</a:t>
            </a:r>
            <a:endParaRPr>
              <a:latin typeface="阿里巴巴普惠体 3.0" panose="00020600040101010101" charset="-122"/>
              <a:ea typeface="阿里巴巴普惠体 3.0" panose="00020600040101010101" charset="-122"/>
            </a:endParaRPr>
          </a:p>
        </p:txBody>
      </p:sp>
      <p:sp>
        <p:nvSpPr>
          <p:cNvPr id="211" name="全业务场景"/>
          <p:cNvSpPr txBox="1"/>
          <p:nvPr>
            <p:custDataLst>
              <p:tags r:id="rId11"/>
            </p:custDataLst>
          </p:nvPr>
        </p:nvSpPr>
        <p:spPr>
          <a:xfrm>
            <a:off x="14225243" y="10212971"/>
            <a:ext cx="2794001" cy="640080"/>
          </a:xfrm>
          <a:prstGeom prst="rect">
            <a:avLst/>
          </a:prstGeom>
          <a:solidFill>
            <a:srgbClr val="0C7BE0"/>
          </a:solidFill>
          <a:ln w="12700">
            <a:miter lim="400000"/>
          </a:ln>
        </p:spPr>
        <p:txBody>
          <a:bodyPr lIns="50800" tIns="50800" rIns="50800" bIns="50800" anchor="ctr">
            <a:spAutoFit/>
          </a:bodyPr>
          <a:lstStyle>
            <a:lvl1pPr algn="ctr">
              <a:defRPr sz="3500">
                <a:solidFill>
                  <a:srgbClr val="FFFFFF"/>
                </a:solidFill>
              </a:defRPr>
            </a:lvl1pPr>
          </a:lstStyle>
          <a:p>
            <a:r>
              <a:rPr>
                <a:latin typeface="阿里巴巴普惠体 3.0" panose="00020600040101010101" charset="-122"/>
                <a:ea typeface="阿里巴巴普惠体 3.0" panose="00020600040101010101" charset="-122"/>
              </a:rPr>
              <a:t>全业务场景</a:t>
            </a:r>
            <a:endParaRPr>
              <a:latin typeface="阿里巴巴普惠体 3.0" panose="00020600040101010101" charset="-122"/>
              <a:ea typeface="阿里巴巴普惠体 3.0" panose="00020600040101010101" charset="-122"/>
            </a:endParaRPr>
          </a:p>
        </p:txBody>
      </p:sp>
      <p:sp>
        <p:nvSpPr>
          <p:cNvPr id="212" name="用户行为管理"/>
          <p:cNvSpPr txBox="1"/>
          <p:nvPr>
            <p:custDataLst>
              <p:tags r:id="rId12"/>
            </p:custDataLst>
          </p:nvPr>
        </p:nvSpPr>
        <p:spPr>
          <a:xfrm>
            <a:off x="17621630" y="10212969"/>
            <a:ext cx="3035301" cy="640080"/>
          </a:xfrm>
          <a:prstGeom prst="rect">
            <a:avLst/>
          </a:prstGeom>
          <a:solidFill>
            <a:srgbClr val="0C7BE0"/>
          </a:solidFill>
          <a:ln w="12700">
            <a:miter lim="400000"/>
          </a:ln>
        </p:spPr>
        <p:txBody>
          <a:bodyPr lIns="50800" tIns="50800" rIns="50800" bIns="50800" anchor="ctr">
            <a:spAutoFit/>
          </a:bodyPr>
          <a:lstStyle>
            <a:lvl1pPr algn="ctr">
              <a:defRPr sz="3500">
                <a:solidFill>
                  <a:srgbClr val="FFFFFF"/>
                </a:solidFill>
              </a:defRPr>
            </a:lvl1pPr>
          </a:lstStyle>
          <a:p>
            <a:r>
              <a:rPr>
                <a:latin typeface="阿里巴巴普惠体 3.0" panose="00020600040101010101" charset="-122"/>
                <a:ea typeface="阿里巴巴普惠体 3.0" panose="00020600040101010101" charset="-122"/>
              </a:rPr>
              <a:t>用户行为管理</a:t>
            </a:r>
            <a:endParaRPr>
              <a:latin typeface="阿里巴巴普惠体 3.0" panose="00020600040101010101" charset="-122"/>
              <a:ea typeface="阿里巴巴普惠体 3.0" panose="00020600040101010101" charset="-122"/>
            </a:endParaRPr>
          </a:p>
        </p:txBody>
      </p:sp>
      <p:sp>
        <p:nvSpPr>
          <p:cNvPr id="213" name="数据驾驶舱"/>
          <p:cNvSpPr txBox="1"/>
          <p:nvPr>
            <p:custDataLst>
              <p:tags r:id="rId13"/>
            </p:custDataLst>
          </p:nvPr>
        </p:nvSpPr>
        <p:spPr>
          <a:xfrm>
            <a:off x="21018016" y="10212969"/>
            <a:ext cx="2794001" cy="640080"/>
          </a:xfrm>
          <a:prstGeom prst="rect">
            <a:avLst/>
          </a:prstGeom>
          <a:solidFill>
            <a:srgbClr val="0C7BE0"/>
          </a:solidFill>
          <a:ln w="12700">
            <a:miter lim="400000"/>
          </a:ln>
        </p:spPr>
        <p:txBody>
          <a:bodyPr lIns="50800" tIns="50800" rIns="50800" bIns="50800" anchor="ctr">
            <a:spAutoFit/>
          </a:bodyPr>
          <a:lstStyle>
            <a:lvl1pPr algn="ctr">
              <a:defRPr sz="3500">
                <a:solidFill>
                  <a:srgbClr val="FFFFFF"/>
                </a:solidFill>
              </a:defRPr>
            </a:lvl1pPr>
          </a:lstStyle>
          <a:p>
            <a:r>
              <a:rPr dirty="0" err="1">
                <a:latin typeface="阿里巴巴普惠体 3.0" panose="00020600040101010101" charset="-122"/>
                <a:ea typeface="阿里巴巴普惠体 3.0" panose="00020600040101010101" charset="-122"/>
              </a:rPr>
              <a:t>数据驾驶舱</a:t>
            </a:r>
            <a:endParaRPr dirty="0" err="1">
              <a:latin typeface="阿里巴巴普惠体 3.0" panose="00020600040101010101" charset="-122"/>
              <a:ea typeface="阿里巴巴普惠体 3.0" panose="00020600040101010101" charset="-122"/>
            </a:endParaRPr>
          </a:p>
        </p:txBody>
      </p:sp>
      <p:sp>
        <p:nvSpPr>
          <p:cNvPr id="214" name="数据→信息→价值"/>
          <p:cNvSpPr txBox="1"/>
          <p:nvPr>
            <p:custDataLst>
              <p:tags r:id="rId14"/>
            </p:custDataLst>
          </p:nvPr>
        </p:nvSpPr>
        <p:spPr>
          <a:xfrm>
            <a:off x="10369296" y="5239435"/>
            <a:ext cx="3136900" cy="563245"/>
          </a:xfrm>
          <a:prstGeom prst="rect">
            <a:avLst/>
          </a:prstGeom>
          <a:ln w="12700">
            <a:miter lim="400000"/>
          </a:ln>
        </p:spPr>
        <p:txBody>
          <a:bodyPr wrap="none" lIns="50800" tIns="50800" rIns="50800" bIns="50800" anchor="ctr">
            <a:spAutoFit/>
          </a:bodyPr>
          <a:lstStyle>
            <a:lvl1pPr>
              <a:defRPr sz="3000" b="1">
                <a:solidFill>
                  <a:srgbClr val="929292"/>
                </a:solidFill>
              </a:defRPr>
            </a:lvl1pPr>
          </a:lstStyle>
          <a:p>
            <a:r>
              <a:rPr>
                <a:latin typeface="阿里巴巴普惠体 3.0" panose="00020600040101010101" charset="-122"/>
                <a:ea typeface="阿里巴巴普惠体 3.0" panose="00020600040101010101" charset="-122"/>
              </a:rPr>
              <a:t>数据→信息→价值</a:t>
            </a:r>
            <a:endParaRPr>
              <a:latin typeface="阿里巴巴普惠体 3.0" panose="00020600040101010101" charset="-122"/>
              <a:ea typeface="阿里巴巴普惠体 3.0" panose="00020600040101010101" charset="-122"/>
            </a:endParaRPr>
          </a:p>
        </p:txBody>
      </p:sp>
      <p:pic>
        <p:nvPicPr>
          <p:cNvPr id="11" name="07 - 某产品销售数据大屏.png" descr="07 - 某产品销售数据大屏.png"/>
          <p:cNvPicPr>
            <a:picLocks noChangeAspect="1"/>
          </p:cNvPicPr>
          <p:nvPr>
            <p:custDataLst>
              <p:tags r:id="rId15"/>
            </p:custDataLst>
          </p:nvPr>
        </p:nvPicPr>
        <p:blipFill>
          <a:blip r:embed="rId16"/>
          <a:srcRect b="3129"/>
          <a:stretch>
            <a:fillRect/>
          </a:stretch>
        </p:blipFill>
        <p:spPr>
          <a:xfrm>
            <a:off x="14177974" y="4706106"/>
            <a:ext cx="9322839" cy="5080001"/>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Zabbix 监控告警大屏"/>
          <p:cNvSpPr txBox="1"/>
          <p:nvPr/>
        </p:nvSpPr>
        <p:spPr>
          <a:xfrm>
            <a:off x="4193598" y="1856548"/>
            <a:ext cx="4165600"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pPr algn="ctr"/>
            <a:r>
              <a:rPr sz="3200">
                <a:latin typeface="阿里巴巴普惠体 3.0" panose="00020600040101010101" charset="-122"/>
                <a:ea typeface="阿里巴巴普惠体 3.0" panose="00020600040101010101" charset="-122"/>
              </a:rPr>
              <a:t>某党支部年度工作总结</a:t>
            </a:r>
            <a:endParaRPr sz="3200">
              <a:latin typeface="阿里巴巴普惠体 3.0" panose="00020600040101010101" charset="-122"/>
              <a:ea typeface="阿里巴巴普惠体 3.0" panose="00020600040101010101" charset="-122"/>
            </a:endParaRPr>
          </a:p>
        </p:txBody>
      </p:sp>
      <p:sp>
        <p:nvSpPr>
          <p:cNvPr id="523" name="SSO 平台统计大屏"/>
          <p:cNvSpPr txBox="1"/>
          <p:nvPr/>
        </p:nvSpPr>
        <p:spPr>
          <a:xfrm>
            <a:off x="15784185" y="1850199"/>
            <a:ext cx="4185285"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阿里巴巴普惠体 3.0" panose="00020600040101010101" charset="-122"/>
                <a:ea typeface="阿里巴巴普惠体 3.0" panose="00020600040101010101" charset="-122"/>
                <a:cs typeface="Helvetica"/>
              </a:rPr>
              <a:t>2021 年全国 GDP 数据</a:t>
            </a:r>
            <a:endParaRPr>
              <a:latin typeface="阿里巴巴普惠体 3.0" panose="00020600040101010101" charset="-122"/>
              <a:ea typeface="阿里巴巴普惠体 3.0" panose="00020600040101010101" charset="-122"/>
              <a:cs typeface="Helvetica"/>
            </a:endParaRPr>
          </a:p>
        </p:txBody>
      </p:sp>
      <p:sp>
        <p:nvSpPr>
          <p:cNvPr id="524" name="云服务平台数据大屏"/>
          <p:cNvSpPr txBox="1"/>
          <p:nvPr/>
        </p:nvSpPr>
        <p:spPr>
          <a:xfrm>
            <a:off x="4396798" y="7544171"/>
            <a:ext cx="37592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阿里巴巴普惠体 3.0" panose="00020600040101010101" charset="-122"/>
                <a:ea typeface="阿里巴巴普惠体 3.0" panose="00020600040101010101" charset="-122"/>
                <a:cs typeface="Helvetica"/>
              </a:rPr>
              <a:t>某市空气污染大数据</a:t>
            </a:r>
            <a:endParaRPr>
              <a:latin typeface="阿里巴巴普惠体 3.0" panose="00020600040101010101" charset="-122"/>
              <a:ea typeface="阿里巴巴普惠体 3.0" panose="00020600040101010101" charset="-122"/>
              <a:cs typeface="Helvetica"/>
            </a:endParaRPr>
          </a:p>
        </p:txBody>
      </p:sp>
      <p:sp>
        <p:nvSpPr>
          <p:cNvPr id="525" name="DataEase 用户操作日志分析大屏"/>
          <p:cNvSpPr txBox="1"/>
          <p:nvPr/>
        </p:nvSpPr>
        <p:spPr>
          <a:xfrm>
            <a:off x="15590828" y="7714654"/>
            <a:ext cx="45720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阿里巴巴普惠体 3.0" panose="00020600040101010101" charset="-122"/>
                <a:ea typeface="阿里巴巴普惠体 3.0" panose="00020600040101010101" charset="-122"/>
                <a:cs typeface="Helvetica"/>
              </a:rPr>
              <a:t>河南卫视某节目数据分析</a:t>
            </a:r>
            <a:endParaRPr>
              <a:latin typeface="阿里巴巴普惠体 3.0" panose="00020600040101010101" charset="-122"/>
              <a:ea typeface="阿里巴巴普惠体 3.0" panose="00020600040101010101" charset="-122"/>
              <a:cs typeface="Helvetica"/>
            </a:endParaRPr>
          </a:p>
        </p:txBody>
      </p:sp>
      <p:pic>
        <p:nvPicPr>
          <p:cNvPr id="2" name="图片 1"/>
          <p:cNvPicPr>
            <a:picLocks noChangeAspect="1"/>
          </p:cNvPicPr>
          <p:nvPr/>
        </p:nvPicPr>
        <p:blipFill>
          <a:blip r:embed="rId1"/>
          <a:stretch>
            <a:fillRect/>
          </a:stretch>
        </p:blipFill>
        <p:spPr>
          <a:xfrm>
            <a:off x="2453033" y="2666668"/>
            <a:ext cx="7646730" cy="4286251"/>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2"/>
          <a:stretch>
            <a:fillRect/>
          </a:stretch>
        </p:blipFill>
        <p:spPr>
          <a:xfrm>
            <a:off x="2453033" y="8363507"/>
            <a:ext cx="7646730" cy="4310908"/>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a:stretch>
            <a:fillRect/>
          </a:stretch>
        </p:blipFill>
        <p:spPr>
          <a:xfrm>
            <a:off x="14051546" y="8414322"/>
            <a:ext cx="7650560" cy="4303897"/>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14053462" y="2549867"/>
            <a:ext cx="7646729" cy="4314103"/>
          </a:xfrm>
          <a:prstGeom prst="rect">
            <a:avLst/>
          </a:prstGeom>
          <a:ln>
            <a:noFill/>
          </a:ln>
          <a:effectLst>
            <a:outerShdw blurRad="292100" dist="139700" dir="2700000" algn="tl" rotWithShape="0">
              <a:srgbClr val="333333">
                <a:alpha val="65000"/>
              </a:srgbClr>
            </a:outerShdw>
          </a:effectLst>
        </p:spPr>
      </p:pic>
      <p:sp>
        <p:nvSpPr>
          <p:cNvPr id="17" name="文本框 16"/>
          <p:cNvSpPr txBox="1"/>
          <p:nvPr/>
        </p:nvSpPr>
        <p:spPr>
          <a:xfrm>
            <a:off x="2464848" y="12996870"/>
            <a:ext cx="12399264"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dirty="0">
                <a:solidFill>
                  <a:srgbClr val="535353"/>
                </a:solidFill>
                <a:latin typeface="阿里巴巴普惠体 3.0" panose="00020600040101010101" charset="-122"/>
                <a:ea typeface="阿里巴巴普惠体 3.0" panose="00020600040101010101" charset="-122"/>
              </a:rPr>
              <a:t>模版市场地址：</a:t>
            </a:r>
            <a:r>
              <a:rPr lang="zh-CN" altLang="en-US" sz="2800" dirty="0">
                <a:latin typeface="阿里巴巴普惠体 3.0" panose="00020600040101010101" charset="-122"/>
                <a:ea typeface="阿里巴巴普惠体 3.0" panose="00020600040101010101" charset="-122"/>
                <a:hlinkClick r:id="rId5"/>
              </a:rPr>
              <a:t>https://dataease.io/templates/</a:t>
            </a:r>
            <a:endParaRPr lang="en-US" altLang="zh-CN" sz="2800" dirty="0">
              <a:latin typeface="阿里巴巴普惠体 3.0" panose="00020600040101010101" charset="-122"/>
              <a:ea typeface="阿里巴巴普惠体 3.0" panose="00020600040101010101" charset="-122"/>
            </a:endParaRPr>
          </a:p>
        </p:txBody>
      </p:sp>
      <p:grpSp>
        <p:nvGrpSpPr>
          <p:cNvPr id="3" name="组合 2"/>
          <p:cNvGrpSpPr/>
          <p:nvPr/>
        </p:nvGrpSpPr>
        <p:grpSpPr>
          <a:xfrm>
            <a:off x="-21590" y="0"/>
            <a:ext cx="4894580" cy="1210945"/>
            <a:chOff x="-34" y="0"/>
            <a:chExt cx="7708" cy="1907"/>
          </a:xfrm>
        </p:grpSpPr>
        <p:sp>
          <p:nvSpPr>
            <p:cNvPr id="7" name="模板市场精选模板"/>
            <p:cNvSpPr txBox="1"/>
            <p:nvPr>
              <p:custDataLst>
                <p:tags r:id="rId6"/>
              </p:custDataLst>
            </p:nvPr>
          </p:nvSpPr>
          <p:spPr>
            <a:xfrm>
              <a:off x="22" y="403"/>
              <a:ext cx="7652" cy="150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sz="5000" b="1" i="0" u="none" strike="noStrike" kern="0" cap="none" spc="0" normalizeH="0" baseline="0" noProof="0">
                  <a:ln>
                    <a:noFill/>
                  </a:ln>
                  <a:solidFill>
                    <a:srgbClr val="0A7BE0"/>
                  </a:solidFill>
                  <a:effectLst/>
                  <a:uLnTx/>
                  <a:uFillTx/>
                  <a:latin typeface="阿里巴巴普惠体 3.0" panose="00020600040101010101" charset="-122"/>
                  <a:ea typeface="阿里巴巴普惠体 3.0" panose="00020600040101010101" charset="-122"/>
                  <a:sym typeface="Helvetica Neue" panose="02000503000000020004"/>
                </a:rPr>
                <a:t>行业应用</a:t>
              </a:r>
              <a:endParaRPr kumimoji="0" lang="zh-CN" sz="5000" b="1" i="0" u="none" strike="noStrike" kern="0" cap="none" spc="0" normalizeH="0" baseline="0" noProof="0">
                <a:ln>
                  <a:noFill/>
                </a:ln>
                <a:solidFill>
                  <a:srgbClr val="0A7BE0"/>
                </a:solidFill>
                <a:effectLst/>
                <a:uLnTx/>
                <a:uFillTx/>
                <a:latin typeface="阿里巴巴普惠体 3.0" panose="00020600040101010101" charset="-122"/>
                <a:ea typeface="阿里巴巴普惠体 3.0" panose="00020600040101010101" charset="-122"/>
                <a:sym typeface="Helvetica Neue" panose="02000503000000020004"/>
              </a:endParaRPr>
            </a:p>
          </p:txBody>
        </p:sp>
        <p:sp>
          <p:nvSpPr>
            <p:cNvPr id="8" name="矩形"/>
            <p:cNvSpPr/>
            <p:nvPr>
              <p:custDataLst>
                <p:tags r:id="rId7"/>
              </p:custDataLst>
            </p:nvPr>
          </p:nvSpPr>
          <p:spPr>
            <a:xfrm>
              <a:off x="-34" y="0"/>
              <a:ext cx="4105" cy="402"/>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PingFang SC" panose="020B0400000000000000" pitchFamily="34" charset="-122"/>
                <a:ea typeface="PingFang SC" panose="020B0400000000000000" pitchFamily="34" charset="-122"/>
                <a:cs typeface="Calibri"/>
                <a:sym typeface="Calibri"/>
              </a:endParaRP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Jira 业务数据仪表板"/>
          <p:cNvSpPr txBox="1"/>
          <p:nvPr/>
        </p:nvSpPr>
        <p:spPr>
          <a:xfrm>
            <a:off x="16248402" y="1890365"/>
            <a:ext cx="33528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b="0">
                <a:latin typeface="阿里巴巴普惠体 3.0" panose="00020600040101010101" charset="-122"/>
                <a:ea typeface="阿里巴巴普惠体 3.0" panose="00020600040101010101" charset="-122"/>
                <a:cs typeface="Helvetica"/>
              </a:rPr>
              <a:t>电子银行业务一览</a:t>
            </a:r>
            <a:endParaRPr b="0">
              <a:latin typeface="阿里巴巴普惠体 3.0" panose="00020600040101010101" charset="-122"/>
              <a:ea typeface="阿里巴巴普惠体 3.0" panose="00020600040101010101" charset="-122"/>
              <a:cs typeface="Helvetica"/>
            </a:endParaRPr>
          </a:p>
        </p:txBody>
      </p:sp>
      <p:pic>
        <p:nvPicPr>
          <p:cNvPr id="2" name="图片 1"/>
          <p:cNvPicPr>
            <a:picLocks noChangeAspect="1"/>
          </p:cNvPicPr>
          <p:nvPr/>
        </p:nvPicPr>
        <p:blipFill>
          <a:blip r:embed="rId1"/>
          <a:stretch>
            <a:fillRect/>
          </a:stretch>
        </p:blipFill>
        <p:spPr>
          <a:xfrm>
            <a:off x="14096587" y="2668607"/>
            <a:ext cx="7656429" cy="4287600"/>
          </a:xfrm>
          <a:prstGeom prst="rect">
            <a:avLst/>
          </a:prstGeom>
          <a:ln>
            <a:noFill/>
          </a:ln>
          <a:effectLst>
            <a:outerShdw blurRad="292100" dist="139700" dir="2700000" algn="tl" rotWithShape="0">
              <a:srgbClr val="333333">
                <a:alpha val="65000"/>
              </a:srgbClr>
            </a:outerShdw>
          </a:effectLst>
        </p:spPr>
      </p:pic>
      <p:sp>
        <p:nvSpPr>
          <p:cNvPr id="13" name="Confluence 仪表看板"/>
          <p:cNvSpPr txBox="1"/>
          <p:nvPr/>
        </p:nvSpPr>
        <p:spPr>
          <a:xfrm>
            <a:off x="4342903" y="7472997"/>
            <a:ext cx="3759200"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pPr algn="ctr"/>
            <a:r>
              <a:rPr sz="3200">
                <a:latin typeface="阿里巴巴普惠体 3.0" panose="00020600040101010101" charset="-122"/>
                <a:ea typeface="阿里巴巴普惠体 3.0" panose="00020600040101010101" charset="-122"/>
              </a:rPr>
              <a:t>某产品销售数据大屏</a:t>
            </a:r>
            <a:endParaRPr sz="3200">
              <a:latin typeface="阿里巴巴普惠体 3.0" panose="00020600040101010101" charset="-122"/>
              <a:ea typeface="阿里巴巴普惠体 3.0" panose="00020600040101010101" charset="-122"/>
            </a:endParaRPr>
          </a:p>
        </p:txBody>
      </p:sp>
      <p:sp>
        <p:nvSpPr>
          <p:cNvPr id="14" name="Redmine 任务分析大屏"/>
          <p:cNvSpPr txBox="1"/>
          <p:nvPr/>
        </p:nvSpPr>
        <p:spPr>
          <a:xfrm>
            <a:off x="16045202" y="7480691"/>
            <a:ext cx="37592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pPr algn="ctr"/>
            <a:r>
              <a:rPr>
                <a:latin typeface="阿里巴巴普惠体 3.0" panose="00020600040101010101" charset="-122"/>
                <a:ea typeface="阿里巴巴普惠体 3.0" panose="00020600040101010101" charset="-122"/>
                <a:cs typeface="Helvetica"/>
              </a:rPr>
              <a:t>某公司销售线索看板</a:t>
            </a:r>
            <a:endParaRPr>
              <a:latin typeface="阿里巴巴普惠体 3.0" panose="00020600040101010101" charset="-122"/>
              <a:ea typeface="阿里巴巴普惠体 3.0" panose="00020600040101010101" charset="-122"/>
              <a:cs typeface="Helvetica"/>
            </a:endParaRPr>
          </a:p>
        </p:txBody>
      </p:sp>
      <p:pic>
        <p:nvPicPr>
          <p:cNvPr id="15" name="图片 14"/>
          <p:cNvPicPr>
            <a:picLocks noChangeAspect="1"/>
          </p:cNvPicPr>
          <p:nvPr/>
        </p:nvPicPr>
        <p:blipFill>
          <a:blip r:embed="rId2"/>
          <a:stretch>
            <a:fillRect/>
          </a:stretch>
        </p:blipFill>
        <p:spPr>
          <a:xfrm>
            <a:off x="2416480" y="8340939"/>
            <a:ext cx="7612044" cy="4287600"/>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a:stretch>
            <a:fillRect/>
          </a:stretch>
        </p:blipFill>
        <p:spPr>
          <a:xfrm>
            <a:off x="14085050" y="8314410"/>
            <a:ext cx="7679503" cy="4287600"/>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stretch>
            <a:fillRect/>
          </a:stretch>
        </p:blipFill>
        <p:spPr>
          <a:xfrm>
            <a:off x="2405225" y="2689111"/>
            <a:ext cx="7634554" cy="4287600"/>
          </a:xfrm>
          <a:prstGeom prst="rect">
            <a:avLst/>
          </a:prstGeom>
          <a:ln>
            <a:noFill/>
          </a:ln>
          <a:effectLst>
            <a:outerShdw blurRad="292100" dist="139700" dir="2700000" algn="tl" rotWithShape="0">
              <a:srgbClr val="333333">
                <a:alpha val="65000"/>
              </a:srgbClr>
            </a:outerShdw>
          </a:effectLst>
        </p:spPr>
      </p:pic>
      <p:sp>
        <p:nvSpPr>
          <p:cNvPr id="18" name="Confluence 仪表看板"/>
          <p:cNvSpPr txBox="1"/>
          <p:nvPr/>
        </p:nvSpPr>
        <p:spPr>
          <a:xfrm>
            <a:off x="4342903" y="1898060"/>
            <a:ext cx="3759200"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pPr algn="ctr"/>
            <a:r>
              <a:rPr sz="3200">
                <a:latin typeface="阿里巴巴普惠体 3.0" panose="00020600040101010101" charset="-122"/>
                <a:ea typeface="阿里巴巴普惠体 3.0" panose="00020600040101010101" charset="-122"/>
              </a:rPr>
              <a:t>某通讯公司运营数据</a:t>
            </a:r>
            <a:endParaRPr sz="3200">
              <a:latin typeface="阿里巴巴普惠体 3.0" panose="00020600040101010101" charset="-122"/>
              <a:ea typeface="阿里巴巴普惠体 3.0" panose="00020600040101010101" charset="-122"/>
            </a:endParaRPr>
          </a:p>
        </p:txBody>
      </p:sp>
      <p:sp>
        <p:nvSpPr>
          <p:cNvPr id="19" name="文本框 18"/>
          <p:cNvSpPr txBox="1"/>
          <p:nvPr/>
        </p:nvSpPr>
        <p:spPr>
          <a:xfrm>
            <a:off x="2464848" y="12996870"/>
            <a:ext cx="12399264"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dirty="0">
                <a:solidFill>
                  <a:srgbClr val="535353"/>
                </a:solidFill>
                <a:latin typeface="阿里巴巴普惠体 3.0" panose="00020600040101010101" charset="-122"/>
                <a:ea typeface="阿里巴巴普惠体 3.0" panose="00020600040101010101" charset="-122"/>
              </a:rPr>
              <a:t>模版市场地址：</a:t>
            </a:r>
            <a:r>
              <a:rPr lang="zh-CN" altLang="en-US" sz="2800" dirty="0">
                <a:latin typeface="阿里巴巴普惠体 3.0" panose="00020600040101010101" charset="-122"/>
                <a:ea typeface="阿里巴巴普惠体 3.0" panose="00020600040101010101" charset="-122"/>
                <a:hlinkClick r:id="rId5"/>
              </a:rPr>
              <a:t>https://dataease.io/templates/</a:t>
            </a:r>
            <a:endParaRPr lang="en-US" altLang="zh-CN" sz="2800" dirty="0">
              <a:latin typeface="阿里巴巴普惠体 3.0" panose="00020600040101010101" charset="-122"/>
              <a:ea typeface="阿里巴巴普惠体 3.0" panose="00020600040101010101" charset="-122"/>
            </a:endParaRPr>
          </a:p>
        </p:txBody>
      </p:sp>
      <p:grpSp>
        <p:nvGrpSpPr>
          <p:cNvPr id="5" name="组合 4"/>
          <p:cNvGrpSpPr/>
          <p:nvPr/>
        </p:nvGrpSpPr>
        <p:grpSpPr>
          <a:xfrm>
            <a:off x="-21590" y="0"/>
            <a:ext cx="4894580" cy="1210945"/>
            <a:chOff x="-34" y="0"/>
            <a:chExt cx="7708" cy="1907"/>
          </a:xfrm>
        </p:grpSpPr>
        <p:sp>
          <p:nvSpPr>
            <p:cNvPr id="4" name="模板市场精选模板"/>
            <p:cNvSpPr txBox="1"/>
            <p:nvPr>
              <p:custDataLst>
                <p:tags r:id="rId6"/>
              </p:custDataLst>
            </p:nvPr>
          </p:nvSpPr>
          <p:spPr>
            <a:xfrm>
              <a:off x="22" y="403"/>
              <a:ext cx="7652" cy="150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sz="5000" b="1" i="0" u="none" strike="noStrike" kern="0" cap="none" spc="0" normalizeH="0" baseline="0" noProof="0">
                  <a:ln>
                    <a:noFill/>
                  </a:ln>
                  <a:solidFill>
                    <a:srgbClr val="0A7BE0"/>
                  </a:solidFill>
                  <a:effectLst/>
                  <a:uLnTx/>
                  <a:uFillTx/>
                  <a:latin typeface="阿里巴巴普惠体 3.0" panose="00020600040101010101" charset="-122"/>
                  <a:ea typeface="阿里巴巴普惠体 3.0" panose="00020600040101010101" charset="-122"/>
                  <a:sym typeface="Helvetica Neue" panose="02000503000000020004"/>
                </a:rPr>
                <a:t>行业应用</a:t>
              </a:r>
              <a:endParaRPr kumimoji="0" lang="zh-CN" sz="5000" b="1" i="0" u="none" strike="noStrike" kern="0" cap="none" spc="0" normalizeH="0" baseline="0" noProof="0">
                <a:ln>
                  <a:noFill/>
                </a:ln>
                <a:solidFill>
                  <a:srgbClr val="0A7BE0"/>
                </a:solidFill>
                <a:effectLst/>
                <a:uLnTx/>
                <a:uFillTx/>
                <a:latin typeface="阿里巴巴普惠体 3.0" panose="00020600040101010101" charset="-122"/>
                <a:ea typeface="阿里巴巴普惠体 3.0" panose="00020600040101010101" charset="-122"/>
                <a:sym typeface="Helvetica Neue" panose="02000503000000020004"/>
              </a:endParaRPr>
            </a:p>
          </p:txBody>
        </p:sp>
        <p:sp>
          <p:nvSpPr>
            <p:cNvPr id="6" name="矩形"/>
            <p:cNvSpPr/>
            <p:nvPr>
              <p:custDataLst>
                <p:tags r:id="rId7"/>
              </p:custDataLst>
            </p:nvPr>
          </p:nvSpPr>
          <p:spPr>
            <a:xfrm>
              <a:off x="-34" y="0"/>
              <a:ext cx="4105" cy="402"/>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PingFang SC" panose="020B0400000000000000" pitchFamily="34" charset="-122"/>
                <a:ea typeface="PingFang SC" panose="020B0400000000000000" pitchFamily="34" charset="-122"/>
                <a:cs typeface="Calibri"/>
                <a:sym typeface="Calibri"/>
              </a:endParaR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测试质量大屏"/>
          <p:cNvSpPr txBox="1"/>
          <p:nvPr/>
        </p:nvSpPr>
        <p:spPr>
          <a:xfrm>
            <a:off x="5047445" y="2032572"/>
            <a:ext cx="25400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a:latin typeface="阿里巴巴普惠体 3.0" panose="00020600040101010101" charset="-122"/>
                <a:ea typeface="阿里巴巴普惠体 3.0" panose="00020600040101010101" charset="-122"/>
              </a:rPr>
              <a:t>测试质量大屏</a:t>
            </a:r>
            <a:endParaRPr>
              <a:latin typeface="阿里巴巴普惠体 3.0" panose="00020600040101010101" charset="-122"/>
              <a:ea typeface="阿里巴巴普惠体 3.0" panose="00020600040101010101" charset="-122"/>
            </a:endParaRPr>
          </a:p>
        </p:txBody>
      </p:sp>
      <p:sp>
        <p:nvSpPr>
          <p:cNvPr id="503" name="运维安全审计大屏"/>
          <p:cNvSpPr txBox="1"/>
          <p:nvPr/>
        </p:nvSpPr>
        <p:spPr>
          <a:xfrm>
            <a:off x="16503880" y="2032572"/>
            <a:ext cx="33528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a:latin typeface="阿里巴巴普惠体 3.0" panose="00020600040101010101" charset="-122"/>
                <a:ea typeface="阿里巴巴普惠体 3.0" panose="00020600040101010101" charset="-122"/>
              </a:rPr>
              <a:t>运维安全审计大屏</a:t>
            </a:r>
            <a:endParaRPr>
              <a:latin typeface="阿里巴巴普惠体 3.0" panose="00020600040101010101" charset="-122"/>
              <a:ea typeface="阿里巴巴普惠体 3.0" panose="00020600040101010101" charset="-122"/>
            </a:endParaRPr>
          </a:p>
        </p:txBody>
      </p:sp>
      <p:pic>
        <p:nvPicPr>
          <p:cNvPr id="506" name="11-MeterSphere 测试质量大屏.png" descr="11-MeterSphere 测试质量大屏.png"/>
          <p:cNvPicPr>
            <a:picLocks noChangeAspect="1"/>
          </p:cNvPicPr>
          <p:nvPr/>
        </p:nvPicPr>
        <p:blipFill>
          <a:blip r:embed="rId1"/>
          <a:stretch>
            <a:fillRect/>
          </a:stretch>
        </p:blipFill>
        <p:spPr>
          <a:xfrm>
            <a:off x="2507444" y="2896134"/>
            <a:ext cx="7620001" cy="4286251"/>
          </a:xfrm>
          <a:prstGeom prst="rect">
            <a:avLst/>
          </a:prstGeom>
          <a:ln>
            <a:noFill/>
          </a:ln>
          <a:effectLst>
            <a:outerShdw blurRad="292100" dist="139700" dir="2700000" algn="tl" rotWithShape="0">
              <a:srgbClr val="333333">
                <a:alpha val="65000"/>
              </a:srgbClr>
            </a:outerShdw>
          </a:effectLst>
        </p:spPr>
      </p:pic>
      <p:pic>
        <p:nvPicPr>
          <p:cNvPr id="507" name="12-JumpServer 运维安全审计大屏.png" descr="12-JumpServer 运维安全审计大屏.png"/>
          <p:cNvPicPr>
            <a:picLocks noChangeAspect="1"/>
          </p:cNvPicPr>
          <p:nvPr/>
        </p:nvPicPr>
        <p:blipFill>
          <a:blip r:embed="rId2"/>
          <a:stretch>
            <a:fillRect/>
          </a:stretch>
        </p:blipFill>
        <p:spPr>
          <a:xfrm>
            <a:off x="14370279" y="2889784"/>
            <a:ext cx="7620001" cy="4286251"/>
          </a:xfrm>
          <a:prstGeom prst="rect">
            <a:avLst/>
          </a:prstGeom>
          <a:ln>
            <a:noFill/>
          </a:ln>
          <a:effectLst>
            <a:outerShdw blurRad="292100" dist="139700" dir="2700000" algn="tl" rotWithShape="0">
              <a:srgbClr val="333333">
                <a:alpha val="65000"/>
              </a:srgbClr>
            </a:outerShdw>
          </a:effectLst>
        </p:spPr>
      </p:pic>
      <p:sp>
        <p:nvSpPr>
          <p:cNvPr id="15" name="禅道业务数据分析大屏"/>
          <p:cNvSpPr txBox="1"/>
          <p:nvPr/>
        </p:nvSpPr>
        <p:spPr>
          <a:xfrm>
            <a:off x="4234645" y="7458572"/>
            <a:ext cx="4165600" cy="593725"/>
          </a:xfrm>
          <a:prstGeom prst="rect">
            <a:avLst/>
          </a:prstGeom>
          <a:ln w="12700">
            <a:miter lim="400000"/>
          </a:ln>
        </p:spPr>
        <p:txBody>
          <a:bodyPr wrap="none" lIns="50800" tIns="50800" rIns="50800" bIns="50800" anchor="ctr">
            <a:spAutoFit/>
          </a:bodyPr>
          <a:lstStyle>
            <a:lvl1pPr indent="0" algn="ctr" defTabSz="457200">
              <a:defRPr sz="3300" b="1">
                <a:solidFill>
                  <a:srgbClr val="5E5E5E"/>
                </a:solidFill>
                <a:latin typeface="Helvetica"/>
                <a:ea typeface="Helvetica"/>
                <a:cs typeface="Helvetica"/>
                <a:sym typeface="Helvetica"/>
              </a:defRPr>
            </a:lvl1pPr>
          </a:lstStyle>
          <a:p>
            <a:r>
              <a:rPr sz="3200">
                <a:latin typeface="阿里巴巴普惠体 3.0" panose="00020600040101010101" charset="-122"/>
                <a:ea typeface="阿里巴巴普惠体 3.0" panose="00020600040101010101" charset="-122"/>
              </a:rPr>
              <a:t>禅道业务数据分析大屏</a:t>
            </a:r>
            <a:endParaRPr sz="3200">
              <a:latin typeface="阿里巴巴普惠体 3.0" panose="00020600040101010101" charset="-122"/>
              <a:ea typeface="阿里巴巴普惠体 3.0" panose="00020600040101010101" charset="-122"/>
            </a:endParaRPr>
          </a:p>
        </p:txBody>
      </p:sp>
      <p:pic>
        <p:nvPicPr>
          <p:cNvPr id="16" name="08 - 禅道仪表板.png" descr="08 - 禅道仪表板.png"/>
          <p:cNvPicPr>
            <a:picLocks noChangeAspect="1"/>
          </p:cNvPicPr>
          <p:nvPr/>
        </p:nvPicPr>
        <p:blipFill>
          <a:blip r:embed="rId3"/>
          <a:stretch>
            <a:fillRect/>
          </a:stretch>
        </p:blipFill>
        <p:spPr>
          <a:xfrm>
            <a:off x="2507444" y="8310705"/>
            <a:ext cx="7620001" cy="4286251"/>
          </a:xfrm>
          <a:prstGeom prst="rect">
            <a:avLst/>
          </a:prstGeom>
          <a:ln>
            <a:noFill/>
          </a:ln>
          <a:effectLst>
            <a:outerShdw blurRad="292100" dist="139700" dir="2700000" algn="tl" rotWithShape="0">
              <a:srgbClr val="333333">
                <a:alpha val="65000"/>
              </a:srgbClr>
            </a:outerShdw>
          </a:effectLst>
        </p:spPr>
      </p:pic>
      <p:sp>
        <p:nvSpPr>
          <p:cNvPr id="17" name="云服务平台数据大屏"/>
          <p:cNvSpPr txBox="1"/>
          <p:nvPr/>
        </p:nvSpPr>
        <p:spPr>
          <a:xfrm>
            <a:off x="16300680" y="7422908"/>
            <a:ext cx="3759200" cy="593725"/>
          </a:xfrm>
          <a:prstGeom prst="rect">
            <a:avLst/>
          </a:prstGeom>
          <a:ln w="12700">
            <a:miter lim="400000"/>
          </a:ln>
        </p:spPr>
        <p:txBody>
          <a:bodyPr wrap="none" lIns="50800" tIns="50800" rIns="50800" bIns="50800" anchor="ctr">
            <a:spAutoFit/>
          </a:bodyPr>
          <a:lstStyle>
            <a:lvl1pPr indent="0" algn="ctr" defTabSz="457200">
              <a:defRPr sz="3200">
                <a:solidFill>
                  <a:srgbClr val="5E5E5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a:latin typeface="阿里巴巴普惠体 3.0" panose="00020600040101010101" charset="-122"/>
                <a:ea typeface="阿里巴巴普惠体 3.0" panose="00020600040101010101" charset="-122"/>
              </a:rPr>
              <a:t>云服务平台数据大屏</a:t>
            </a:r>
            <a:endParaRPr>
              <a:latin typeface="阿里巴巴普惠体 3.0" panose="00020600040101010101" charset="-122"/>
              <a:ea typeface="阿里巴巴普惠体 3.0" panose="00020600040101010101" charset="-122"/>
            </a:endParaRPr>
          </a:p>
        </p:txBody>
      </p:sp>
      <p:pic>
        <p:nvPicPr>
          <p:cNvPr id="18" name="08 - 云服务平台数据大屏.png" descr="08 - 云服务平台数据大屏.png"/>
          <p:cNvPicPr>
            <a:picLocks noChangeAspect="1"/>
          </p:cNvPicPr>
          <p:nvPr/>
        </p:nvPicPr>
        <p:blipFill>
          <a:blip r:embed="rId4"/>
          <a:stretch>
            <a:fillRect/>
          </a:stretch>
        </p:blipFill>
        <p:spPr>
          <a:xfrm>
            <a:off x="14370279" y="8310705"/>
            <a:ext cx="7620001" cy="4286251"/>
          </a:xfrm>
          <a:prstGeom prst="rect">
            <a:avLst/>
          </a:prstGeom>
          <a:ln>
            <a:noFill/>
          </a:ln>
          <a:effectLst>
            <a:outerShdw blurRad="292100" dist="139700" dir="2700000" algn="tl" rotWithShape="0">
              <a:srgbClr val="333333">
                <a:alpha val="65000"/>
              </a:srgbClr>
            </a:outerShdw>
          </a:effectLst>
        </p:spPr>
      </p:pic>
      <p:sp>
        <p:nvSpPr>
          <p:cNvPr id="20" name="文本框 19"/>
          <p:cNvSpPr txBox="1"/>
          <p:nvPr/>
        </p:nvSpPr>
        <p:spPr>
          <a:xfrm>
            <a:off x="2464848" y="12996870"/>
            <a:ext cx="12399264" cy="5219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dirty="0">
                <a:solidFill>
                  <a:srgbClr val="535353"/>
                </a:solidFill>
                <a:latin typeface="阿里巴巴普惠体 3.0" panose="00020600040101010101" charset="-122"/>
                <a:ea typeface="阿里巴巴普惠体 3.0" panose="00020600040101010101" charset="-122"/>
              </a:rPr>
              <a:t>模版市场地址：</a:t>
            </a:r>
            <a:r>
              <a:rPr lang="zh-CN" altLang="en-US" sz="2800" dirty="0">
                <a:latin typeface="阿里巴巴普惠体 3.0" panose="00020600040101010101" charset="-122"/>
                <a:ea typeface="阿里巴巴普惠体 3.0" panose="00020600040101010101" charset="-122"/>
                <a:hlinkClick r:id="rId5"/>
              </a:rPr>
              <a:t>https://dataease.io/templates/</a:t>
            </a:r>
            <a:endParaRPr lang="en-US" altLang="zh-CN" sz="2800" dirty="0">
              <a:latin typeface="阿里巴巴普惠体 3.0" panose="00020600040101010101" charset="-122"/>
              <a:ea typeface="阿里巴巴普惠体 3.0" panose="00020600040101010101" charset="-122"/>
            </a:endParaRPr>
          </a:p>
        </p:txBody>
      </p:sp>
      <p:grpSp>
        <p:nvGrpSpPr>
          <p:cNvPr id="5" name="组合 4"/>
          <p:cNvGrpSpPr/>
          <p:nvPr/>
        </p:nvGrpSpPr>
        <p:grpSpPr>
          <a:xfrm>
            <a:off x="-21590" y="0"/>
            <a:ext cx="4894580" cy="1210945"/>
            <a:chOff x="-34" y="0"/>
            <a:chExt cx="7708" cy="1907"/>
          </a:xfrm>
        </p:grpSpPr>
        <p:sp>
          <p:nvSpPr>
            <p:cNvPr id="3" name="模板市场精选模板"/>
            <p:cNvSpPr txBox="1"/>
            <p:nvPr>
              <p:custDataLst>
                <p:tags r:id="rId6"/>
              </p:custDataLst>
            </p:nvPr>
          </p:nvSpPr>
          <p:spPr>
            <a:xfrm>
              <a:off x="22" y="403"/>
              <a:ext cx="7652" cy="1505"/>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sz="5000" b="1" i="0" u="none" strike="noStrike" kern="0" cap="none" spc="0" normalizeH="0" baseline="0" noProof="0">
                  <a:ln>
                    <a:noFill/>
                  </a:ln>
                  <a:solidFill>
                    <a:srgbClr val="0A7BE0"/>
                  </a:solidFill>
                  <a:effectLst/>
                  <a:uLnTx/>
                  <a:uFillTx/>
                  <a:latin typeface="阿里巴巴普惠体 3.0" panose="00020600040101010101" charset="-122"/>
                  <a:ea typeface="阿里巴巴普惠体 3.0" panose="00020600040101010101" charset="-122"/>
                  <a:sym typeface="Helvetica Neue" panose="02000503000000020004"/>
                </a:rPr>
                <a:t>行业应用</a:t>
              </a:r>
              <a:endParaRPr kumimoji="0" lang="zh-CN" sz="5000" b="1" i="0" u="none" strike="noStrike" kern="0" cap="none" spc="0" normalizeH="0" baseline="0" noProof="0">
                <a:ln>
                  <a:noFill/>
                </a:ln>
                <a:solidFill>
                  <a:srgbClr val="0A7BE0"/>
                </a:solidFill>
                <a:effectLst/>
                <a:uLnTx/>
                <a:uFillTx/>
                <a:latin typeface="阿里巴巴普惠体 3.0" panose="00020600040101010101" charset="-122"/>
                <a:ea typeface="阿里巴巴普惠体 3.0" panose="00020600040101010101" charset="-122"/>
                <a:sym typeface="Helvetica Neue" panose="02000503000000020004"/>
              </a:endParaRPr>
            </a:p>
          </p:txBody>
        </p:sp>
        <p:sp>
          <p:nvSpPr>
            <p:cNvPr id="4" name="矩形"/>
            <p:cNvSpPr/>
            <p:nvPr>
              <p:custDataLst>
                <p:tags r:id="rId7"/>
              </p:custDataLst>
            </p:nvPr>
          </p:nvSpPr>
          <p:spPr>
            <a:xfrm>
              <a:off x="-34" y="0"/>
              <a:ext cx="4105" cy="402"/>
            </a:xfrm>
            <a:prstGeom prst="rect">
              <a:avLst/>
            </a:prstGeom>
            <a:solidFill>
              <a:srgbClr val="0A7B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PingFang SC" panose="020B0400000000000000" pitchFamily="34" charset="-122"/>
                <a:ea typeface="PingFang SC" panose="020B0400000000000000" pitchFamily="34" charset="-122"/>
                <a:cs typeface="Calibri"/>
                <a:sym typeface="Calibri"/>
              </a:endParaRP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3602990"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dirty="0" err="1">
                <a:latin typeface="阿里巴巴普惠体 3.0" panose="00020600040101010101" charset="-122"/>
                <a:ea typeface="阿里巴巴普惠体 3.0" panose="00020600040101010101" charset="-122"/>
              </a:rPr>
              <a:t>数据可视化</a:t>
            </a:r>
            <a:r>
              <a:rPr lang="zh-CN" b="0" dirty="0">
                <a:latin typeface="阿里巴巴普惠体 3.0" panose="00020600040101010101" charset="-122"/>
                <a:ea typeface="阿里巴巴普惠体 3.0" panose="00020600040101010101" charset="-122"/>
              </a:rPr>
              <a:t>基础</a:t>
            </a:r>
            <a:endParaRPr lang="zh-CN" b="0" dirty="0">
              <a:latin typeface="阿里巴巴普惠体 3.0" panose="00020600040101010101" charset="-122"/>
              <a:ea typeface="阿里巴巴普惠体 3.0" panose="00020600040101010101" charset="-122"/>
            </a:endParaRPr>
          </a:p>
        </p:txBody>
      </p:sp>
      <p:sp>
        <p:nvSpPr>
          <p:cNvPr id="208" name="1"/>
          <p:cNvSpPr/>
          <p:nvPr/>
        </p:nvSpPr>
        <p:spPr>
          <a:xfrm>
            <a:off x="1219835"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阿里巴巴普惠体 3.0" panose="00020600040101010101" charset="-122"/>
                <a:ea typeface="阿里巴巴普惠体 3.0" panose="00020600040101010101" charset="-122"/>
              </a:rPr>
              <a:t>1</a:t>
            </a:r>
            <a:endParaRPr sz="8000">
              <a:latin typeface="阿里巴巴普惠体 3.0" panose="00020600040101010101" charset="-122"/>
              <a:ea typeface="阿里巴巴普惠体 3.0" panose="00020600040101010101" charset="-122"/>
            </a:endParaRPr>
          </a:p>
        </p:txBody>
      </p:sp>
      <p:sp>
        <p:nvSpPr>
          <p:cNvPr id="209" name="线条"/>
          <p:cNvSpPr/>
          <p:nvPr/>
        </p:nvSpPr>
        <p:spPr>
          <a:xfrm>
            <a:off x="3593465"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3604895"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阿里巴巴普惠体 3.0" panose="00020600040101010101" charset="-122"/>
                <a:ea typeface="阿里巴巴普惠体 3.0" panose="00020600040101010101" charset="-122"/>
              </a:rPr>
              <a:t>可视化图表类型</a:t>
            </a:r>
            <a:endParaRPr lang="zh-CN" dirty="0">
              <a:latin typeface="阿里巴巴普惠体 3.0" panose="00020600040101010101" charset="-122"/>
              <a:ea typeface="阿里巴巴普惠体 3.0" panose="00020600040101010101" charset="-122"/>
            </a:endParaRPr>
          </a:p>
        </p:txBody>
      </p:sp>
      <p:sp>
        <p:nvSpPr>
          <p:cNvPr id="210" name="2"/>
          <p:cNvSpPr/>
          <p:nvPr/>
        </p:nvSpPr>
        <p:spPr>
          <a:xfrm>
            <a:off x="1219835" y="4839970"/>
            <a:ext cx="1857375" cy="1880235"/>
          </a:xfrm>
          <a:prstGeom prst="diamond">
            <a:avLst/>
          </a:prstGeom>
          <a:solidFill>
            <a:srgbClr val="0A7BE0"/>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阿里巴巴普惠体 3.0" panose="00020600040101010101" charset="-122"/>
                <a:ea typeface="阿里巴巴普惠体 3.0" panose="00020600040101010101" charset="-122"/>
              </a:rPr>
              <a:t>2</a:t>
            </a:r>
            <a:endParaRPr sz="8000">
              <a:latin typeface="阿里巴巴普惠体 3.0" panose="00020600040101010101" charset="-122"/>
              <a:ea typeface="阿里巴巴普惠体 3.0" panose="00020600040101010101" charset="-122"/>
            </a:endParaRPr>
          </a:p>
        </p:txBody>
      </p:sp>
      <p:sp>
        <p:nvSpPr>
          <p:cNvPr id="213" name="线条"/>
          <p:cNvSpPr/>
          <p:nvPr/>
        </p:nvSpPr>
        <p:spPr>
          <a:xfrm>
            <a:off x="3604895"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3641725"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数据可视化的特点</a:t>
            </a:r>
            <a:endParaRPr lang="zh-CN" b="0" dirty="0">
              <a:latin typeface="阿里巴巴普惠体 3.0" panose="00020600040101010101" charset="-122"/>
              <a:ea typeface="阿里巴巴普惠体 3.0" panose="00020600040101010101" charset="-122"/>
            </a:endParaRPr>
          </a:p>
        </p:txBody>
      </p:sp>
      <p:sp>
        <p:nvSpPr>
          <p:cNvPr id="211" name="3"/>
          <p:cNvSpPr/>
          <p:nvPr/>
        </p:nvSpPr>
        <p:spPr>
          <a:xfrm>
            <a:off x="1257300"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阿里巴巴普惠体 3.0" panose="00020600040101010101" charset="-122"/>
                <a:ea typeface="阿里巴巴普惠体 3.0" panose="00020600040101010101" charset="-122"/>
              </a:rPr>
              <a:t>3</a:t>
            </a:r>
            <a:endParaRPr sz="8000">
              <a:latin typeface="阿里巴巴普惠体 3.0" panose="00020600040101010101" charset="-122"/>
              <a:ea typeface="阿里巴巴普惠体 3.0" panose="00020600040101010101" charset="-122"/>
            </a:endParaRPr>
          </a:p>
        </p:txBody>
      </p:sp>
      <p:sp>
        <p:nvSpPr>
          <p:cNvPr id="214" name="线条"/>
          <p:cNvSpPr/>
          <p:nvPr/>
        </p:nvSpPr>
        <p:spPr>
          <a:xfrm>
            <a:off x="3641725"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3641725"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数据可视化的挑战</a:t>
            </a:r>
            <a:endParaRPr lang="zh-CN" b="0" dirty="0">
              <a:latin typeface="阿里巴巴普惠体 3.0" panose="00020600040101010101" charset="-122"/>
              <a:ea typeface="阿里巴巴普惠体 3.0" panose="00020600040101010101" charset="-122"/>
            </a:endParaRPr>
          </a:p>
        </p:txBody>
      </p:sp>
      <p:sp>
        <p:nvSpPr>
          <p:cNvPr id="212" name="4"/>
          <p:cNvSpPr/>
          <p:nvPr/>
        </p:nvSpPr>
        <p:spPr>
          <a:xfrm>
            <a:off x="1257300"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000">
                <a:latin typeface="阿里巴巴普惠体 3.0" panose="00020600040101010101" charset="-122"/>
                <a:ea typeface="阿里巴巴普惠体 3.0" panose="00020600040101010101" charset="-122"/>
                <a:cs typeface="Trebuchet MS Bold" panose="020B0703020202090204" charset="0"/>
              </a:rPr>
              <a:t>4</a:t>
            </a:r>
            <a:endParaRPr sz="8000">
              <a:latin typeface="阿里巴巴普惠体 3.0" panose="00020600040101010101" charset="-122"/>
              <a:ea typeface="阿里巴巴普惠体 3.0" panose="00020600040101010101" charset="-122"/>
              <a:cs typeface="Trebuchet MS Bold" panose="020B0703020202090204" charset="0"/>
            </a:endParaRPr>
          </a:p>
        </p:txBody>
      </p:sp>
      <p:sp>
        <p:nvSpPr>
          <p:cNvPr id="215" name="线条"/>
          <p:cNvSpPr/>
          <p:nvPr/>
        </p:nvSpPr>
        <p:spPr>
          <a:xfrm>
            <a:off x="3641725"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14580235" y="2554605"/>
            <a:ext cx="8470900"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数据分析</a:t>
            </a:r>
            <a:endParaRPr lang="zh-CN" b="0" dirty="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12197080" y="2063750"/>
            <a:ext cx="1856740" cy="188023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阿里巴巴普惠体 3.0" panose="00020600040101010101" charset="-122"/>
                <a:ea typeface="阿里巴巴普惠体 3.0" panose="00020600040101010101" charset="-122"/>
                <a:cs typeface="Trebuchet MS Bold" panose="020B0703020202090204" charset="0"/>
              </a:rPr>
              <a:t>5</a:t>
            </a:r>
            <a:endParaRPr lang="en-US" sz="8000">
              <a:latin typeface="阿里巴巴普惠体 3.0" panose="00020600040101010101" charset="-122"/>
              <a:ea typeface="阿里巴巴普惠体 3.0" panose="00020600040101010101" charset="-122"/>
              <a:cs typeface="Trebuchet MS Bold" panose="020B0703020202090204" charset="0"/>
            </a:endParaRPr>
          </a:p>
        </p:txBody>
      </p:sp>
      <p:sp>
        <p:nvSpPr>
          <p:cNvPr id="9" name="线条"/>
          <p:cNvSpPr/>
          <p:nvPr>
            <p:custDataLst>
              <p:tags r:id="rId3"/>
            </p:custDataLst>
          </p:nvPr>
        </p:nvSpPr>
        <p:spPr>
          <a:xfrm>
            <a:off x="14570710" y="3637280"/>
            <a:ext cx="827722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1" name="DataEase 功能架构介绍"/>
          <p:cNvSpPr txBox="1"/>
          <p:nvPr>
            <p:custDataLst>
              <p:tags r:id="rId4"/>
            </p:custDataLst>
          </p:nvPr>
        </p:nvSpPr>
        <p:spPr>
          <a:xfrm>
            <a:off x="14582140" y="5396230"/>
            <a:ext cx="846899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数据可视化工具介绍</a:t>
            </a:r>
            <a:endParaRPr lang="zh-CN" b="0" dirty="0">
              <a:latin typeface="阿里巴巴普惠体 3.0" panose="00020600040101010101" charset="-122"/>
              <a:ea typeface="阿里巴巴普惠体 3.0" panose="00020600040101010101" charset="-122"/>
            </a:endParaRPr>
          </a:p>
        </p:txBody>
      </p:sp>
      <p:sp>
        <p:nvSpPr>
          <p:cNvPr id="12" name="2"/>
          <p:cNvSpPr/>
          <p:nvPr>
            <p:custDataLst>
              <p:tags r:id="rId5"/>
            </p:custDataLst>
          </p:nvPr>
        </p:nvSpPr>
        <p:spPr>
          <a:xfrm>
            <a:off x="12197080" y="4839970"/>
            <a:ext cx="1857375"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阿里巴巴普惠体 3.0" panose="00020600040101010101" charset="-122"/>
                <a:ea typeface="阿里巴巴普惠体 3.0" panose="00020600040101010101" charset="-122"/>
                <a:cs typeface="Trebuchet MS Bold" panose="020B0703020202090204" charset="0"/>
              </a:rPr>
              <a:t>6</a:t>
            </a:r>
            <a:endParaRPr lang="en-US" sz="8000">
              <a:latin typeface="阿里巴巴普惠体 3.0" panose="00020600040101010101" charset="-122"/>
              <a:ea typeface="阿里巴巴普惠体 3.0" panose="00020600040101010101" charset="-122"/>
              <a:cs typeface="Trebuchet MS Bold" panose="020B0703020202090204" charset="0"/>
            </a:endParaRPr>
          </a:p>
        </p:txBody>
      </p:sp>
      <p:sp>
        <p:nvSpPr>
          <p:cNvPr id="13" name="线条"/>
          <p:cNvSpPr/>
          <p:nvPr>
            <p:custDataLst>
              <p:tags r:id="rId6"/>
            </p:custDataLst>
          </p:nvPr>
        </p:nvSpPr>
        <p:spPr>
          <a:xfrm>
            <a:off x="14582140" y="6433185"/>
            <a:ext cx="827786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5" name="DataEase 数据分析与仪表板制作实战"/>
          <p:cNvSpPr txBox="1"/>
          <p:nvPr>
            <p:custDataLst>
              <p:tags r:id="rId7"/>
            </p:custDataLst>
          </p:nvPr>
        </p:nvSpPr>
        <p:spPr>
          <a:xfrm>
            <a:off x="14618970" y="814451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数据可视化分析过程</a:t>
            </a:r>
            <a:endParaRPr lang="zh-CN" b="0" dirty="0">
              <a:latin typeface="阿里巴巴普惠体 3.0" panose="00020600040101010101" charset="-122"/>
              <a:ea typeface="阿里巴巴普惠体 3.0" panose="00020600040101010101" charset="-122"/>
            </a:endParaRPr>
          </a:p>
        </p:txBody>
      </p:sp>
      <p:sp>
        <p:nvSpPr>
          <p:cNvPr id="16" name="3"/>
          <p:cNvSpPr/>
          <p:nvPr>
            <p:custDataLst>
              <p:tags r:id="rId8"/>
            </p:custDataLst>
          </p:nvPr>
        </p:nvSpPr>
        <p:spPr>
          <a:xfrm>
            <a:off x="12234545" y="7604125"/>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阿里巴巴普惠体 3.0" panose="00020600040101010101" charset="-122"/>
                <a:ea typeface="阿里巴巴普惠体 3.0" panose="00020600040101010101" charset="-122"/>
                <a:cs typeface="Trebuchet MS Bold" panose="020B0703020202090204" charset="0"/>
              </a:rPr>
              <a:t>7</a:t>
            </a:r>
            <a:endParaRPr lang="en-US" sz="8000">
              <a:latin typeface="阿里巴巴普惠体 3.0" panose="00020600040101010101" charset="-122"/>
              <a:ea typeface="阿里巴巴普惠体 3.0" panose="00020600040101010101" charset="-122"/>
              <a:cs typeface="Trebuchet MS Bold" panose="020B0703020202090204" charset="0"/>
            </a:endParaRPr>
          </a:p>
        </p:txBody>
      </p:sp>
      <p:sp>
        <p:nvSpPr>
          <p:cNvPr id="17" name="线条"/>
          <p:cNvSpPr/>
          <p:nvPr>
            <p:custDataLst>
              <p:tags r:id="rId9"/>
            </p:custDataLst>
          </p:nvPr>
        </p:nvSpPr>
        <p:spPr>
          <a:xfrm>
            <a:off x="14618970" y="9217660"/>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19" name="DataEase 数据分析与仪表板制作实战"/>
          <p:cNvSpPr txBox="1"/>
          <p:nvPr>
            <p:custDataLst>
              <p:tags r:id="rId10"/>
            </p:custDataLst>
          </p:nvPr>
        </p:nvSpPr>
        <p:spPr>
          <a:xfrm>
            <a:off x="14618970" y="10894060"/>
            <a:ext cx="846963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实验一</a:t>
            </a:r>
            <a:endParaRPr lang="zh-CN" b="0" dirty="0">
              <a:latin typeface="阿里巴巴普惠体 3.0" panose="00020600040101010101" charset="-122"/>
              <a:ea typeface="阿里巴巴普惠体 3.0" panose="00020600040101010101" charset="-122"/>
            </a:endParaRPr>
          </a:p>
        </p:txBody>
      </p:sp>
      <p:sp>
        <p:nvSpPr>
          <p:cNvPr id="20" name="4"/>
          <p:cNvSpPr/>
          <p:nvPr>
            <p:custDataLst>
              <p:tags r:id="rId11"/>
            </p:custDataLst>
          </p:nvPr>
        </p:nvSpPr>
        <p:spPr>
          <a:xfrm>
            <a:off x="12234545" y="10368280"/>
            <a:ext cx="1856740" cy="188023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lang="en-US" sz="8000">
                <a:latin typeface="阿里巴巴普惠体 3.0" panose="00020600040101010101" charset="-122"/>
                <a:ea typeface="阿里巴巴普惠体 3.0" panose="00020600040101010101" charset="-122"/>
                <a:cs typeface="Trebuchet MS Bold" panose="020B0703020202090204" charset="0"/>
              </a:rPr>
              <a:t>8</a:t>
            </a:r>
            <a:endParaRPr lang="en-US" sz="8000">
              <a:latin typeface="阿里巴巴普惠体 3.0" panose="00020600040101010101" charset="-122"/>
              <a:ea typeface="阿里巴巴普惠体 3.0" panose="00020600040101010101" charset="-122"/>
              <a:cs typeface="Trebuchet MS Bold" panose="020B0703020202090204" charset="0"/>
            </a:endParaRPr>
          </a:p>
        </p:txBody>
      </p:sp>
      <p:sp>
        <p:nvSpPr>
          <p:cNvPr id="21" name="线条"/>
          <p:cNvSpPr/>
          <p:nvPr>
            <p:custDataLst>
              <p:tags r:id="rId12"/>
            </p:custDataLst>
          </p:nvPr>
        </p:nvSpPr>
        <p:spPr>
          <a:xfrm>
            <a:off x="14618970" y="11853545"/>
            <a:ext cx="827595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tags/tag1.xml><?xml version="1.0" encoding="utf-8"?>
<p:tagLst xmlns:p="http://schemas.openxmlformats.org/presentationml/2006/main">
  <p:tag name="KSO_WM_UNIT_PLACING_PICTURE_USER_VIEWPORT" val="{&quot;height&quot;:21600,&quot;width&quot;:38400}"/>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08_4*l_h_i*1_1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08_4*l_h_i*1_1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08_4*l_h_i*1_1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08_4*l_h_i*1_2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08_4*l_h_i*1_2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08_4*l_h_i*1_2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08_4*l_h_i*1_3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08_4*l_h_i*1_3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08_4*l_h_i*1_3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08_4*l_h_i*1_4_1"/>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08_4*l_h_i*1_4_2"/>
  <p:tag name="KSO_WM_TEMPLATE_CATEGORY" val="diagram"/>
  <p:tag name="KSO_WM_TEMPLATE_INDEX" val="70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708_4*l_h_i*1_4_3"/>
  <p:tag name="KSO_WM_TEMPLATE_CATEGORY" val="diagram"/>
  <p:tag name="KSO_WM_TEMPLATE_INDEX" val="70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08_4*l_h_f*1_1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41.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08_4*l_h_f*1_2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42.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08_4*l_h_f*1_3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43.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08_4*l_h_f*1_4_1"/>
  <p:tag name="KSO_WM_TEMPLATE_CATEGORY" val="diagram"/>
  <p:tag name="KSO_WM_TEMPLATE_INDEX" val="708"/>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44.xml><?xml version="1.0" encoding="utf-8"?>
<p:tagLst xmlns:p="http://schemas.openxmlformats.org/presentationml/2006/main">
  <p:tag name="KSO_WM_UNIT_RELATE_UNITID" val="diagram708_6*l*1"/>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708_6*a*1"/>
  <p:tag name="KSO_WM_TEMPLATE_CATEGORY" val="diagram"/>
  <p:tag name="KSO_WM_TEMPLATE_INDEX" val="708"/>
  <p:tag name="KSO_WM_UNIT_LAYERLEVEL" val="1"/>
  <p:tag name="KSO_WM_TAG_VERSION" val="1.0"/>
  <p:tag name="KSO_WM_BEAUTIFY_FLAG" val="#wm#"/>
  <p:tag name="KSO_WM_UNIT_PRESET_TEXT" val="单击此处添加标题"/>
  <p:tag name="KSO_WM_UNIT_TEXT_FILL_FORE_SCHEMECOLOR_INDEX" val="13"/>
  <p:tag name="KSO_WM_UNIT_TEXT_FILL_TYPE" val="1"/>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35_3*l_h_i*1_1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35_3*l_h_i*1_1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35_3*l_h_i*1_1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735_3*l_h_i*1_1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35_3*l_h_i*1_2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35_3*l_h_i*1_2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35_3*l_h_i*1_2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735_3*l_h_i*1_2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35_3*l_h_i*1_3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35_3*l_h_i*1_3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35_3*l_h_i*1_3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735_3*l_h_i*1_3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171.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3*l_h_f*1_1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72.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35_3*l_h_f*1_2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73.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35_3*l_h_f*1_3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174.xml><?xml version="1.0" encoding="utf-8"?>
<p:tagLst xmlns:p="http://schemas.openxmlformats.org/presentationml/2006/main">
  <p:tag name="KSO_WM_UNIT_RELATE_UNITID" val="diagram735_3*l*1"/>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735_3*a*1"/>
  <p:tag name="KSO_WM_TEMPLATE_CATEGORY" val="diagram"/>
  <p:tag name="KSO_WM_TEMPLATE_INDEX" val="735"/>
  <p:tag name="KSO_WM_UNIT_LAYERLEVEL" val="1"/>
  <p:tag name="KSO_WM_TAG_VERSION" val="1.0"/>
  <p:tag name="KSO_WM_BEAUTIFY_FLAG" val="#wm#"/>
  <p:tag name="KSO_WM_UNIT_PRESET_TEXT" val="单击此处添加标题"/>
  <p:tag name="KSO_WM_UNIT_TEXT_FILL_FORE_SCHEMECOLOR_INDEX" val="13"/>
  <p:tag name="KSO_WM_UNIT_TEXT_FILL_TYPE" val="1"/>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2668.7700787401573,&quot;width&quot;:10387.500787401576}"/>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46_6*l_h_i*1_2_2"/>
  <p:tag name="KSO_WM_TEMPLATE_CATEGORY" val="diagram"/>
  <p:tag name="KSO_WM_TEMPLATE_INDEX" val="20228046"/>
  <p:tag name="KSO_WM_UNIT_LAYERLEVEL" val="1_1_1"/>
  <p:tag name="KSO_WM_TAG_VERSION" val="1.0"/>
  <p:tag name="KSO_WM_BEAUTIFY_FLAG" val="#wm#"/>
  <p:tag name="KSO_WM_UNIT_LINE_FORE_SCHEMECOLOR_INDEX" val="6"/>
  <p:tag name="KSO_WM_UNIT_LINE_FILL_TYPE" val="2"/>
  <p:tag name="KSO_WM_UNIT_SHADOW_SCHEMECOLOR_INDEX" val="13"/>
  <p:tag name="KSO_WM_UNIT_TEXT_FILL_FORE_SCHEMECOLOR_INDEX" val="2"/>
  <p:tag name="KSO_WM_UNIT_TEXT_FILL_TYPE"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46_6*l_h_i*1_1_2"/>
  <p:tag name="KSO_WM_TEMPLATE_CATEGORY" val="diagram"/>
  <p:tag name="KSO_WM_TEMPLATE_INDEX" val="20228046"/>
  <p:tag name="KSO_WM_UNIT_LAYERLEVEL" val="1_1_1"/>
  <p:tag name="KSO_WM_TAG_VERSION" val="1.0"/>
  <p:tag name="KSO_WM_BEAUTIFY_FLAG" val="#wm#"/>
  <p:tag name="KSO_WM_UNIT_LINE_FORE_SCHEMECOLOR_INDEX" val="5"/>
  <p:tag name="KSO_WM_UNIT_LINE_FILL_TYPE" val="2"/>
  <p:tag name="KSO_WM_UNIT_SHADOW_SCHEMECOLOR_INDEX" val="13"/>
  <p:tag name="KSO_WM_UNIT_TEXT_FILL_FORE_SCHEMECOLOR_INDEX" val="2"/>
  <p:tag name="KSO_WM_UNIT_TEXT_FILL_TYPE"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228046_6*l_h_i*1_6_2"/>
  <p:tag name="KSO_WM_TEMPLATE_CATEGORY" val="diagram"/>
  <p:tag name="KSO_WM_TEMPLATE_INDEX" val="20228046"/>
  <p:tag name="KSO_WM_UNIT_LAYERLEVEL" val="1_1_1"/>
  <p:tag name="KSO_WM_TAG_VERSION" val="1.0"/>
  <p:tag name="KSO_WM_BEAUTIFY_FLAG" val="#wm#"/>
  <p:tag name="KSO_WM_UNIT_LINE_FORE_SCHEMECOLOR_INDEX" val="9"/>
  <p:tag name="KSO_WM_UNIT_LINE_FILL_TYPE" val="2"/>
  <p:tag name="KSO_WM_UNIT_SHADOW_SCHEMECOLOR_INDEX" val="13"/>
  <p:tag name="KSO_WM_UNIT_TEXT_FILL_FORE_SCHEMECOLOR_INDEX" val="2"/>
  <p:tag name="KSO_WM_UNIT_TEXT_FILL_TYPE"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28046_6*l_h_i*1_4_2"/>
  <p:tag name="KSO_WM_TEMPLATE_CATEGORY" val="diagram"/>
  <p:tag name="KSO_WM_TEMPLATE_INDEX" val="20228046"/>
  <p:tag name="KSO_WM_UNIT_LAYERLEVEL" val="1_1_1"/>
  <p:tag name="KSO_WM_TAG_VERSION" val="1.0"/>
  <p:tag name="KSO_WM_BEAUTIFY_FLAG" val="#wm#"/>
  <p:tag name="KSO_WM_UNIT_LINE_FORE_SCHEMECOLOR_INDEX" val="8"/>
  <p:tag name="KSO_WM_UNIT_LINE_FILL_TYPE" val="2"/>
  <p:tag name="KSO_WM_UNIT_SHADOW_SCHEMECOLOR_INDEX" val="13"/>
  <p:tag name="KSO_WM_UNIT_TEXT_FILL_FORE_SCHEMECOLOR_INDEX" val="2"/>
  <p:tag name="KSO_WM_UNIT_TEXT_FILL_TYPE"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046_6*l_h_i*1_3_2"/>
  <p:tag name="KSO_WM_TEMPLATE_CATEGORY" val="diagram"/>
  <p:tag name="KSO_WM_TEMPLATE_INDEX" val="20228046"/>
  <p:tag name="KSO_WM_UNIT_LAYERLEVEL" val="1_1_1"/>
  <p:tag name="KSO_WM_TAG_VERSION" val="1.0"/>
  <p:tag name="KSO_WM_BEAUTIFY_FLAG" val="#wm#"/>
  <p:tag name="KSO_WM_UNIT_LINE_FORE_SCHEMECOLOR_INDEX" val="7"/>
  <p:tag name="KSO_WM_UNIT_LINE_FILL_TYPE" val="2"/>
  <p:tag name="KSO_WM_UNIT_SHADOW_SCHEMECOLOR_INDEX" val="13"/>
  <p:tag name="KSO_WM_UNIT_TEXT_FILL_FORE_SCHEMECOLOR_INDEX" val="2"/>
  <p:tag name="KSO_WM_UNIT_TEXT_FILL_TYPE"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28046_6*l_h_i*1_5_2"/>
  <p:tag name="KSO_WM_TEMPLATE_CATEGORY" val="diagram"/>
  <p:tag name="KSO_WM_TEMPLATE_INDEX" val="20228046"/>
  <p:tag name="KSO_WM_UNIT_LAYERLEVEL" val="1_1_1"/>
  <p:tag name="KSO_WM_TAG_VERSION" val="1.0"/>
  <p:tag name="KSO_WM_BEAUTIFY_FLAG" val="#wm#"/>
  <p:tag name="KSO_WM_UNIT_LINE_FORE_SCHEMECOLOR_INDEX" val="9"/>
  <p:tag name="KSO_WM_UNIT_LINE_FILL_TYPE" val="2"/>
  <p:tag name="KSO_WM_UNIT_SHADOW_SCHEMECOLOR_INDEX" val="13"/>
  <p:tag name="KSO_WM_UNIT_TEXT_FILL_FORE_SCHEMECOLOR_INDEX" val="2"/>
  <p:tag name="KSO_WM_UNIT_TEXT_FILL_TYPE"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46_6*l_h_i*1_1_1"/>
  <p:tag name="KSO_WM_TEMPLATE_CATEGORY" val="diagram"/>
  <p:tag name="KSO_WM_TEMPLATE_INDEX" val="20228046"/>
  <p:tag name="KSO_WM_UNIT_LAYERLEVEL" val="1_1_1"/>
  <p:tag name="KSO_WM_TAG_VERSION" val="1.0"/>
  <p:tag name="KSO_WM_BEAUTIFY_FLAG" val="#wm#"/>
  <p:tag name="KSO_WM_UNIT_FILL_FORE_SCHEMECOLOR_INDEX" val="5"/>
  <p:tag name="KSO_WM_UNIT_FILL_TYPE" val="1"/>
  <p:tag name="KSO_WM_UNIT_SHADOW_SCHEMECOLOR_INDEX" val="13"/>
  <p:tag name="KSO_WM_UNIT_TEXT_FILL_FORE_SCHEMECOLOR_INDEX" val="2"/>
  <p:tag name="KSO_WM_UNIT_TEXT_FILL_TYPE"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46_6*l_h_i*1_2_1"/>
  <p:tag name="KSO_WM_TEMPLATE_CATEGORY" val="diagram"/>
  <p:tag name="KSO_WM_TEMPLATE_INDEX" val="20228046"/>
  <p:tag name="KSO_WM_UNIT_LAYERLEVEL" val="1_1_1"/>
  <p:tag name="KSO_WM_TAG_VERSION" val="1.0"/>
  <p:tag name="KSO_WM_BEAUTIFY_FLAG" val="#wm#"/>
  <p:tag name="KSO_WM_UNIT_FILL_FORE_SCHEMECOLOR_INDEX" val="6"/>
  <p:tag name="KSO_WM_UNIT_FILL_TYPE" val="1"/>
  <p:tag name="KSO_WM_UNIT_SHADOW_SCHEMECOLOR_INDEX" val="13"/>
  <p:tag name="KSO_WM_UNIT_TEXT_FILL_FORE_SCHEMECOLOR_INDEX" val="2"/>
  <p:tag name="KSO_WM_UNIT_TEXT_FILL_TYPE"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046_6*l_h_i*1_4_1"/>
  <p:tag name="KSO_WM_TEMPLATE_CATEGORY" val="diagram"/>
  <p:tag name="KSO_WM_TEMPLATE_INDEX" val="20228046"/>
  <p:tag name="KSO_WM_UNIT_LAYERLEVEL" val="1_1_1"/>
  <p:tag name="KSO_WM_TAG_VERSION" val="1.0"/>
  <p:tag name="KSO_WM_BEAUTIFY_FLAG" val="#wm#"/>
  <p:tag name="KSO_WM_UNIT_FILL_FORE_SCHEMECOLOR_INDEX" val="8"/>
  <p:tag name="KSO_WM_UNIT_FILL_TYPE" val="1"/>
  <p:tag name="KSO_WM_UNIT_SHADOW_SCHEMECOLOR_INDEX" val="13"/>
  <p:tag name="KSO_WM_UNIT_TEXT_FILL_FORE_SCHEMECOLOR_INDEX" val="2"/>
  <p:tag name="KSO_WM_UNIT_TEXT_FILL_TYPE" val="1"/>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28046_6*l_h_i*1_5_1"/>
  <p:tag name="KSO_WM_TEMPLATE_CATEGORY" val="diagram"/>
  <p:tag name="KSO_WM_TEMPLATE_INDEX" val="20228046"/>
  <p:tag name="KSO_WM_UNIT_LAYERLEVEL" val="1_1_1"/>
  <p:tag name="KSO_WM_TAG_VERSION" val="1.0"/>
  <p:tag name="KSO_WM_BEAUTIFY_FLAG" val="#wm#"/>
  <p:tag name="KSO_WM_UNIT_FILL_FORE_SCHEMECOLOR_INDEX" val="8"/>
  <p:tag name="KSO_WM_UNIT_FILL_TYPE" val="1"/>
  <p:tag name="KSO_WM_UNIT_SHADOW_SCHEMECOLOR_INDEX" val="13"/>
  <p:tag name="KSO_WM_UNIT_TEXT_FILL_FORE_SCHEMECOLOR_INDEX" val="2"/>
  <p:tag name="KSO_WM_UNIT_TEXT_FILL_TYPE"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28046_6*l_h_i*1_6_1"/>
  <p:tag name="KSO_WM_TEMPLATE_CATEGORY" val="diagram"/>
  <p:tag name="KSO_WM_TEMPLATE_INDEX" val="20228046"/>
  <p:tag name="KSO_WM_UNIT_LAYERLEVEL" val="1_1_1"/>
  <p:tag name="KSO_WM_TAG_VERSION" val="1.0"/>
  <p:tag name="KSO_WM_BEAUTIFY_FLAG" val="#wm#"/>
  <p:tag name="KSO_WM_UNIT_FILL_FORE_SCHEMECOLOR_INDEX" val="10"/>
  <p:tag name="KSO_WM_UNIT_FILL_TYPE" val="1"/>
  <p:tag name="KSO_WM_UNIT_SHADOW_SCHEMECOLOR_INDEX" val="13"/>
  <p:tag name="KSO_WM_UNIT_TEXT_FILL_FORE_SCHEMECOLOR_INDEX" val="2"/>
  <p:tag name="KSO_WM_UNIT_TEXT_FILL_TYPE"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46_6*l_h_i*1_3_1"/>
  <p:tag name="KSO_WM_TEMPLATE_CATEGORY" val="diagram"/>
  <p:tag name="KSO_WM_TEMPLATE_INDEX" val="20228046"/>
  <p:tag name="KSO_WM_UNIT_LAYERLEVEL" val="1_1_1"/>
  <p:tag name="KSO_WM_TAG_VERSION" val="1.0"/>
  <p:tag name="KSO_WM_BEAUTIFY_FLAG" val="#wm#"/>
  <p:tag name="KSO_WM_UNIT_FILL_FORE_SCHEMECOLOR_INDEX" val="7"/>
  <p:tag name="KSO_WM_UNIT_FILL_TYPE" val="1"/>
  <p:tag name="KSO_WM_UNIT_SHADOW_SCHEMECOLOR_INDEX" val="13"/>
  <p:tag name="KSO_WM_UNIT_TEXT_FILL_FORE_SCHEMECOLOR_INDEX" val="2"/>
  <p:tag name="KSO_WM_UNIT_TEXT_FILL_TYPE"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2_1"/>
  <p:tag name="KSO_WM_UNIT_ID" val="diagram20228046_6*l_h_i*1_2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1_1"/>
  <p:tag name="KSO_WM_UNIT_ID" val="diagram20228046_6*l_h_i*1_1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3_1"/>
  <p:tag name="KSO_WM_UNIT_ID" val="diagram20228046_6*l_h_i*1_3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5_1"/>
  <p:tag name="KSO_WM_UNIT_ID" val="diagram20228046_6*l_h_i*1_5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4_1"/>
  <p:tag name="KSO_WM_UNIT_ID" val="diagram20228046_6*l_h_i*1_4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6_1"/>
  <p:tag name="KSO_WM_UNIT_ID" val="diagram20228046_6*l_h_i*1_6_1"/>
  <p:tag name="KSO_WM_TEMPLATE_CATEGORY" val="diagram"/>
  <p:tag name="KSO_WM_TEMPLATE_INDEX" val="20228046"/>
  <p:tag name="KSO_WM_UNIT_LAYERLEVEL" val="1_1_1"/>
  <p:tag name="KSO_WM_TAG_VERSION" val="1.0"/>
  <p:tag name="KSO_WM_BEAUTIFY_FLAG" val="#wm#"/>
  <p:tag name="KSO_WM_UNIT_FILL_FORE_SCHEMECOLOR_INDEX" val="14"/>
  <p:tag name="KSO_WM_UNIT_FILL_TYPE" val="1"/>
  <p:tag name="KSO_WM_UNIT_SHADOW_SCHEMECOLOR_INDEX" val="13"/>
  <p:tag name="KSO_WM_UNIT_TEXT_FILL_FORE_SCHEMECOLOR_INDEX" val="2"/>
  <p:tag name="KSO_WM_UNIT_TEXT_FILL_TYPE"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046_6*l_h_i*1_2_1"/>
  <p:tag name="KSO_WM_TEMPLATE_CATEGORY" val="diagram"/>
  <p:tag name="KSO_WM_TEMPLATE_INDEX" val="20228046"/>
  <p:tag name="KSO_WM_UNIT_LAYERLEVEL" val="1_1_1"/>
  <p:tag name="KSO_WM_TAG_VERSION" val="1.0"/>
  <p:tag name="KSO_WM_BEAUTIFY_FLAG" val="#wm#"/>
  <p:tag name="KSO_WM_UNIT_TEXT_FILL_FORE_SCHEMECOLOR_INDEX" val="6"/>
  <p:tag name="KSO_WM_UNIT_TEXT_FILL_TYPE" val="1"/>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046_6*l_h_i*1_1_1"/>
  <p:tag name="KSO_WM_TEMPLATE_CATEGORY" val="diagram"/>
  <p:tag name="KSO_WM_TEMPLATE_INDEX" val="20228046"/>
  <p:tag name="KSO_WM_UNIT_LAYERLEVEL" val="1_1_1"/>
  <p:tag name="KSO_WM_TAG_VERSION" val="1.0"/>
  <p:tag name="KSO_WM_BEAUTIFY_FLAG" val="#wm#"/>
  <p:tag name="KSO_WM_UNIT_TEXT_FILL_FORE_SCHEMECOLOR_INDEX" val="5"/>
  <p:tag name="KSO_WM_UNIT_TEXT_FILL_TYPE"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8046_6*l_h_i*1_3_1"/>
  <p:tag name="KSO_WM_TEMPLATE_CATEGORY" val="diagram"/>
  <p:tag name="KSO_WM_TEMPLATE_INDEX" val="20228046"/>
  <p:tag name="KSO_WM_UNIT_LAYERLEVEL" val="1_1_1"/>
  <p:tag name="KSO_WM_TAG_VERSION" val="1.0"/>
  <p:tag name="KSO_WM_BEAUTIFY_FLAG" val="#wm#"/>
  <p:tag name="KSO_WM_UNIT_TEXT_FILL_FORE_SCHEMECOLOR_INDEX" val="7"/>
  <p:tag name="KSO_WM_UNIT_TEXT_FILL_TYPE"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28046_6*l_h_i*1_4_1"/>
  <p:tag name="KSO_WM_TEMPLATE_CATEGORY" val="diagram"/>
  <p:tag name="KSO_WM_TEMPLATE_INDEX" val="20228046"/>
  <p:tag name="KSO_WM_UNIT_LAYERLEVEL" val="1_1_1"/>
  <p:tag name="KSO_WM_TAG_VERSION" val="1.0"/>
  <p:tag name="KSO_WM_BEAUTIFY_FLAG" val="#wm#"/>
  <p:tag name="KSO_WM_UNIT_TEXT_FILL_FORE_SCHEMECOLOR_INDEX" val="8"/>
  <p:tag name="KSO_WM_UNIT_TEXT_FILL_TYPE"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28046_6*l_h_i*1_5_1"/>
  <p:tag name="KSO_WM_TEMPLATE_CATEGORY" val="diagram"/>
  <p:tag name="KSO_WM_TEMPLATE_INDEX" val="20228046"/>
  <p:tag name="KSO_WM_UNIT_LAYERLEVEL" val="1_1_1"/>
  <p:tag name="KSO_WM_TAG_VERSION" val="1.0"/>
  <p:tag name="KSO_WM_BEAUTIFY_FLAG" val="#wm#"/>
  <p:tag name="KSO_WM_UNIT_TEXT_FILL_FORE_SCHEMECOLOR_INDEX" val="9"/>
  <p:tag name="KSO_WM_UNIT_TEXT_FILL_TYPE"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20228046_6*l_h_i*1_6_1"/>
  <p:tag name="KSO_WM_TEMPLATE_CATEGORY" val="diagram"/>
  <p:tag name="KSO_WM_TEMPLATE_INDEX" val="20228046"/>
  <p:tag name="KSO_WM_UNIT_LAYERLEVEL" val="1_1_1"/>
  <p:tag name="KSO_WM_TAG_VERSION" val="1.0"/>
  <p:tag name="KSO_WM_BEAUTIFY_FLAG" val="#wm#"/>
  <p:tag name="KSO_WM_UNIT_TEXT_FILL_FORE_SCHEMECOLOR_INDEX" val="10"/>
  <p:tag name="KSO_WM_UNIT_TEXT_FILL_TYPE" val="1"/>
</p:tagLst>
</file>

<file path=ppt/tags/tag24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46_6*l_h_a*1_1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46_6*l_h_a*1_3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46_6*l_h_a*1_2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8.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28046_6*l_h_a*1_4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4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28046_6*l_h_a*1_5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28046_6*l_h_a*1_6_1"/>
  <p:tag name="KSO_WM_TEMPLATE_CATEGORY" val="diagram"/>
  <p:tag name="KSO_WM_TEMPLATE_INDEX" val="20228046"/>
  <p:tag name="KSO_WM_UNIT_LAYERLEVEL" val="1_1_1"/>
  <p:tag name="KSO_WM_TAG_VERSION" val="1.0"/>
  <p:tag name="KSO_WM_BEAUTIFY_FLAG" val="#wm#"/>
  <p:tag name="KSO_WM_UNIT_TEXT_FILL_FORE_SCHEMECOLOR_INDEX" val="14"/>
  <p:tag name="KSO_WM_UNIT_TEXT_FILL_TYPE" val="1"/>
</p:tagLst>
</file>

<file path=ppt/tags/tag251.xml><?xml version="1.0" encoding="utf-8"?>
<p:tagLst xmlns:p="http://schemas.openxmlformats.org/presentationml/2006/main">
  <p:tag name="KSO_WM_UNIT_ISCONTENTSTITLE" val="0"/>
  <p:tag name="KSO_WM_UNIT_ISNUMDGMTITLE" val="0"/>
  <p:tag name="KSO_WM_UNIT_PRESET_TEXT" val="添加大标题内容"/>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28046_6*a*1"/>
  <p:tag name="KSO_WM_TEMPLATE_CATEGORY" val="diagram"/>
  <p:tag name="KSO_WM_TEMPLATE_INDEX" val="20228046"/>
  <p:tag name="KSO_WM_UNIT_LAYERLEVEL" val="1"/>
  <p:tag name="KSO_WM_TAG_VERSION" val="1.0"/>
  <p:tag name="KSO_WM_BEAUTIFY_FLAG" val="#wm#"/>
  <p:tag name="KSO_WM_UNIT_TEXT_FILL_FORE_SCHEMECOLOR_INDEX" val="13"/>
  <p:tag name="KSO_WM_UNIT_TEXT_FILL_TYPE" val="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28046_6*i*1"/>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228046_6*i*2"/>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228046_6*i*3"/>
  <p:tag name="KSO_WM_TEMPLATE_CATEGORY" val="diagram"/>
  <p:tag name="KSO_WM_TEMPLATE_INDEX" val="20228046"/>
  <p:tag name="KSO_WM_UNIT_LAYERLEVEL" val="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diagram20228046_6*i*4"/>
  <p:tag name="KSO_WM_TEMPLATE_CATEGORY" val="diagram"/>
  <p:tag name="KSO_WM_TEMPLATE_INDEX" val="20228046"/>
  <p:tag name="KSO_WM_UNIT_LAYERLEVEL" val="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diagram20228046_6*i*5"/>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diagram20228046_6*i*6"/>
  <p:tag name="KSO_WM_TEMPLATE_CATEGORY" val="diagram"/>
  <p:tag name="KSO_WM_TEMPLATE_INDEX" val="20228046"/>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737.007874015748,&quot;width&quot;:7026.137007874016}"/>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35_4*l_h_i*1_1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35_4*l_h_i*1_1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35_4*l_h_i*1_1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735_4*l_h_i*1_1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35_4*l_h_i*1_2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35_4*l_h_i*1_2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35_4*l_h_i*1_2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735_4*l_h_i*1_2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35_4*l_h_i*1_3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35_4*l_h_i*1_3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35_4*l_h_i*1_3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735_4*l_h_i*1_3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35_4*l_h_i*1_4_1"/>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35_4*l_h_i*1_4_2"/>
  <p:tag name="KSO_WM_TEMPLATE_CATEGORY" val="diagram"/>
  <p:tag name="KSO_WM_TEMPLATE_INDEX" val="735"/>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735_4*l_h_i*1_4_3"/>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735_4*l_h_i*1_4_4"/>
  <p:tag name="KSO_WM_TEMPLATE_CATEGORY" val="diagram"/>
  <p:tag name="KSO_WM_TEMPLATE_INDEX" val="735"/>
  <p:tag name="KSO_WM_UNIT_LAYERLEVEL" val="1_1_1"/>
  <p:tag name="KSO_WM_TAG_VERSION" val="1.0"/>
  <p:tag name="KSO_WM_BEAUTIFY_FLAG" val="#wm#"/>
  <p:tag name="KSO_WM_UNIT_LINE_FORE_SCHEMECOLOR_INDEX" val="5"/>
  <p:tag name="KSO_WM_UNIT_LINE_FILL_TYPE" val="2"/>
</p:tagLst>
</file>

<file path=ppt/tags/tag89.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35_4*l_h_f*1_2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91.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35_4*l_h_f*1_3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92.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35_4*l_h_f*1_4_1"/>
  <p:tag name="KSO_WM_TEMPLATE_CATEGORY" val="diagram"/>
  <p:tag name="KSO_WM_TEMPLATE_INDEX" val="735"/>
  <p:tag name="KSO_WM_UNIT_LAYERLEVEL" val="1_1_1"/>
  <p:tag name="KSO_WM_TAG_VERSION" val="1.0"/>
  <p:tag name="KSO_WM_BEAUTIFY_FLAG" val="#wm#"/>
  <p:tag name="KSO_WM_UNIT_PRESET_TEXT" val="单击此处添加&#13;文本具体内容"/>
  <p:tag name="KSO_WM_UNIT_TEXT_FILL_FORE_SCHEMECOLOR_INDEX" val="14"/>
  <p:tag name="KSO_WM_UNIT_TEXT_FILL_TYPE" val="1"/>
</p:tagLst>
</file>

<file path=ppt/tags/tag93.xml><?xml version="1.0" encoding="utf-8"?>
<p:tagLst xmlns:p="http://schemas.openxmlformats.org/presentationml/2006/main">
  <p:tag name="KSO_WM_UNIT_RELATE_UNITID" val="diagram735_4*l*1"/>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735_4*a*1"/>
  <p:tag name="KSO_WM_TEMPLATE_CATEGORY" val="diagram"/>
  <p:tag name="KSO_WM_TEMPLATE_INDEX" val="735"/>
  <p:tag name="KSO_WM_UNIT_LAYERLEVEL" val="1"/>
  <p:tag name="KSO_WM_TAG_VERSION" val="1.0"/>
  <p:tag name="KSO_WM_BEAUTIFY_FLAG" val="#wm#"/>
  <p:tag name="KSO_WM_UNIT_PRESET_TEXT" val="单击此处添加标题"/>
  <p:tag name="KSO_WM_UNIT_TEXT_FILL_FORE_SCHEMECOLOR_INDEX" val="13"/>
  <p:tag name="KSO_WM_UNIT_TEXT_FILL_TYPE" val="1"/>
</p:tagLst>
</file>

<file path=ppt/tags/tag94.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5.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6.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7.xml><?xml version="1.0" encoding="utf-8"?>
<p:tagLst xmlns:p="http://schemas.openxmlformats.org/presentationml/2006/main">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5_4*l_h_f*1_1_1"/>
  <p:tag name="KSO_WM_TEMPLATE_CATEGORY" val="diagram"/>
  <p:tag name="KSO_WM_TEMPLATE_INDEX" val="735"/>
  <p:tag name="KSO_WM_UNIT_LAYERLEVEL" val="1_1_1"/>
  <p:tag name="KSO_WM_TAG_VERSION" val="1.0"/>
  <p:tag name="KSO_WM_BEAUTIFY_FLAG" val=""/>
  <p:tag name="KSO_WM_UNIT_PRESET_TEXT" val="单击此处添加&#13;文本具体内容"/>
  <p:tag name="KSO_WM_UNIT_TEXT_FILL_FORE_SCHEMECOLOR_INDEX" val="14"/>
  <p:tag name="KSO_WM_UNIT_TEXT_FILL_TYPE" val="1"/>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26_BasicWhit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asicWhite">
  <a:themeElements>
    <a:clrScheme name="21_BasicWhite">
      <a:dk1>
        <a:srgbClr val="000000"/>
      </a:dk1>
      <a:lt1>
        <a:srgbClr val="FFFFFF"/>
      </a:lt1>
      <a:dk2>
        <a:srgbClr val="5E5E5E"/>
      </a:dk2>
      <a:lt2>
        <a:srgbClr val="D5D5D5"/>
      </a:lt2>
      <a:accent1>
        <a:srgbClr val="0A7BE0"/>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4519</Words>
  <Application>WPS 演示</Application>
  <PresentationFormat>自定义</PresentationFormat>
  <Paragraphs>774</Paragraphs>
  <Slides>44</Slides>
  <Notes>14</Notes>
  <HiddenSlides>0</HiddenSlides>
  <MMClips>0</MMClips>
  <ScaleCrop>false</ScaleCrop>
  <HeadingPairs>
    <vt:vector size="6" baseType="variant">
      <vt:variant>
        <vt:lpstr>已用的字体</vt:lpstr>
      </vt:variant>
      <vt:variant>
        <vt:i4>30</vt:i4>
      </vt:variant>
      <vt:variant>
        <vt:lpstr>主题</vt:lpstr>
      </vt:variant>
      <vt:variant>
        <vt:i4>3</vt:i4>
      </vt:variant>
      <vt:variant>
        <vt:lpstr>幻灯片标题</vt:lpstr>
      </vt:variant>
      <vt:variant>
        <vt:i4>44</vt:i4>
      </vt:variant>
    </vt:vector>
  </HeadingPairs>
  <TitlesOfParts>
    <vt:vector size="77" baseType="lpstr">
      <vt:lpstr>Arial</vt:lpstr>
      <vt:lpstr>宋体</vt:lpstr>
      <vt:lpstr>Wingdings</vt:lpstr>
      <vt:lpstr>Helvetica Neue</vt:lpstr>
      <vt:lpstr>Helvetica Neue Medium</vt:lpstr>
      <vt:lpstr>Helvetica Neue Light</vt:lpstr>
      <vt:lpstr>Helvetica Neue Thin</vt:lpstr>
      <vt:lpstr>Helvetica Light</vt:lpstr>
      <vt:lpstr>Alibaba PuHuiTi 3.0 55 Regular</vt:lpstr>
      <vt:lpstr>阿里巴巴普惠体 3.0</vt:lpstr>
      <vt:lpstr>Trebuchet MS</vt:lpstr>
      <vt:lpstr>Helvetica</vt:lpstr>
      <vt:lpstr>Trebuchet MS Bold</vt:lpstr>
      <vt:lpstr>Calibri</vt:lpstr>
      <vt:lpstr>宋体</vt:lpstr>
      <vt:lpstr>PingFang SC Semibold</vt:lpstr>
      <vt:lpstr>PingFang SC</vt:lpstr>
      <vt:lpstr>微软雅黑</vt:lpstr>
      <vt:lpstr>汉仪旗黑</vt:lpstr>
      <vt:lpstr>Arial Unicode MS</vt:lpstr>
      <vt:lpstr>Helvetica Neue</vt:lpstr>
      <vt:lpstr>汉仪书宋二KW</vt:lpstr>
      <vt:lpstr>微软雅黑</vt:lpstr>
      <vt:lpstr>Wingdings</vt:lpstr>
      <vt:lpstr>Alibaba PuHuiTi 3.0 85 Bold</vt:lpstr>
      <vt:lpstr>Alibaba PuHuiTi 3.0 75 SemiBold</vt:lpstr>
      <vt:lpstr>思源黑体 CN Regular</vt:lpstr>
      <vt:lpstr>汉仪中黑KW</vt:lpstr>
      <vt:lpstr>Times Roman</vt:lpstr>
      <vt:lpstr>Times New Roman</vt:lpstr>
      <vt:lpstr>26_BasicWhite</vt:lpstr>
      <vt:lpstr>White</vt:lpstr>
      <vt:lpstr>1_BasicWhite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848</cp:revision>
  <dcterms:created xsi:type="dcterms:W3CDTF">2024-07-10T08:31:46Z</dcterms:created>
  <dcterms:modified xsi:type="dcterms:W3CDTF">2024-07-10T08:31:46Z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24E1F7B36E906A329FAF8A651292AEE7_42</vt:lpwstr>
  </property>
  <property fmtid="{D5CDD505-2E9C-101B-9397-08002B2CF9AE}" pid="3" name="KSOProductBuildVer">
    <vt:lpwstr>2052-6.5.2.8766</vt:lpwstr>
  </property>
</Properties>
</file>